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7"/>
  </p:notesMasterIdLst>
  <p:handoutMasterIdLst>
    <p:handoutMasterId r:id="rId78"/>
  </p:handoutMasterIdLst>
  <p:sldIdLst>
    <p:sldId id="449" r:id="rId3"/>
    <p:sldId id="486" r:id="rId4"/>
    <p:sldId id="487" r:id="rId5"/>
    <p:sldId id="423" r:id="rId6"/>
    <p:sldId id="264" r:id="rId7"/>
    <p:sldId id="321" r:id="rId8"/>
    <p:sldId id="284" r:id="rId9"/>
    <p:sldId id="476" r:id="rId10"/>
    <p:sldId id="381" r:id="rId11"/>
    <p:sldId id="274" r:id="rId12"/>
    <p:sldId id="302" r:id="rId13"/>
    <p:sldId id="484" r:id="rId14"/>
    <p:sldId id="334" r:id="rId15"/>
    <p:sldId id="485" r:id="rId16"/>
    <p:sldId id="478"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 id="489" r:id="rId75"/>
    <p:sldId id="488" r:id="rId76"/>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0C76"/>
    <a:srgbClr val="5E50A1"/>
    <a:srgbClr val="FF3399"/>
    <a:srgbClr val="FF99FF"/>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7" autoAdjust="0"/>
    <p:restoredTop sz="86296" autoAdjust="0"/>
  </p:normalViewPr>
  <p:slideViewPr>
    <p:cSldViewPr>
      <p:cViewPr>
        <p:scale>
          <a:sx n="33" d="100"/>
          <a:sy n="33" d="100"/>
        </p:scale>
        <p:origin x="-1062" y="72"/>
      </p:cViewPr>
      <p:guideLst>
        <p:guide orient="horz" pos="4320"/>
        <p:guide pos="7680"/>
      </p:guideLst>
    </p:cSldViewPr>
  </p:slideViewPr>
  <p:outlineViewPr>
    <p:cViewPr>
      <p:scale>
        <a:sx n="33" d="100"/>
        <a:sy n="33" d="100"/>
      </p:scale>
      <p:origin x="48" y="15360"/>
    </p:cViewPr>
  </p:outlineViewPr>
  <p:notesTextViewPr>
    <p:cViewPr>
      <p:scale>
        <a:sx n="125" d="100"/>
        <a:sy n="125"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17/10/2016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17/10/2016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a:t>
            </a:r>
            <a:r>
              <a:rPr lang="en-US" sz="1800" kern="1200" baseline="0" dirty="0" smtClean="0">
                <a:solidFill>
                  <a:schemeClr val="tx1"/>
                </a:solidFill>
                <a:effectLst/>
              </a:rPr>
              <a:t> have worked as </a:t>
            </a:r>
            <a:r>
              <a:rPr lang="en-US" sz="1800" kern="1200" dirty="0" smtClean="0">
                <a:solidFill>
                  <a:schemeClr val="tx1"/>
                </a:solidFill>
                <a:effectLst/>
              </a:rPr>
              <a:t>an Information Technology architect for the last twenty years. At the moment,</a:t>
            </a:r>
            <a:r>
              <a:rPr lang="en-US" sz="1800" kern="1200" baseline="0" dirty="0" smtClean="0">
                <a:solidFill>
                  <a:schemeClr val="tx1"/>
                </a:solidFill>
                <a:effectLst/>
              </a:rPr>
              <a:t> </a:t>
            </a:r>
            <a:r>
              <a:rPr lang="en-US" sz="1800" kern="1200" dirty="0" smtClean="0">
                <a:solidFill>
                  <a:schemeClr val="tx1"/>
                </a:solidFill>
                <a:effectLst/>
              </a:rPr>
              <a:t>I’m in charge of the design and management of the Application Lifecycle platform for the Italian Postal Services. </a:t>
            </a:r>
          </a:p>
          <a:p>
            <a:endParaRPr lang="en-US" sz="1800" kern="1200" dirty="0" smtClean="0">
              <a:solidFill>
                <a:schemeClr val="tx1"/>
              </a:solidFill>
              <a:effectLst/>
            </a:endParaRPr>
          </a:p>
          <a:p>
            <a:r>
              <a:rPr lang="en-US" sz="1800" kern="1200" dirty="0" smtClean="0">
                <a:solidFill>
                  <a:schemeClr val="tx1"/>
                </a:solidFill>
                <a:effectLst/>
              </a:rPr>
              <a:t>Yes,</a:t>
            </a:r>
            <a:r>
              <a:rPr lang="en-US" sz="1800" kern="1200" baseline="0" dirty="0" smtClean="0">
                <a:solidFill>
                  <a:schemeClr val="tx1"/>
                </a:solidFill>
                <a:effectLst/>
              </a:rPr>
              <a:t> yes, I know, the title sounds very long and boring, but I bet this will not be the case. This is very exiting stuff we are talking about. </a:t>
            </a:r>
            <a:endParaRPr lang="en-US" sz="1800" kern="1200" dirty="0" smtClean="0">
              <a:solidFill>
                <a:schemeClr val="tx1"/>
              </a:solidFill>
              <a:effectLst/>
            </a:endParaRPr>
          </a:p>
          <a:p>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a:t>
            </a:r>
            <a:r>
              <a:rPr lang="en-US" sz="1600" baseline="0" dirty="0" smtClean="0"/>
              <a:t> Boot is the framework that allows us to rapidly develop a </a:t>
            </a:r>
            <a:r>
              <a:rPr lang="en-US" sz="1600" baseline="0" dirty="0" err="1" smtClean="0"/>
              <a:t>microservice</a:t>
            </a:r>
            <a:r>
              <a:rPr lang="en-US" sz="1600" baseline="0" dirty="0" smtClean="0"/>
              <a:t> thanks to its COC, auto-configuration, and self-contained deployment features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a:t>
            </a:r>
            <a:r>
              <a:rPr lang="en-US" sz="1200" baseline="0" dirty="0" smtClean="0"/>
              <a:t> simplifies the development of an event-driven </a:t>
            </a:r>
            <a:r>
              <a:rPr lang="en-US" sz="1200" baseline="0" dirty="0" err="1" smtClean="0"/>
              <a:t>microservice</a:t>
            </a:r>
            <a:endParaRPr lang="en-US" sz="1200" baseline="0" dirty="0" smtClean="0"/>
          </a:p>
          <a:p>
            <a:pPr eaLnBrk="1" fontAlgn="ctr" hangingPunct="1"/>
            <a:endParaRPr lang="en-US" sz="1200" baseline="0" dirty="0" smtClean="0"/>
          </a:p>
          <a:p>
            <a:pPr eaLnBrk="1" fontAlgn="ctr" hangingPunct="1"/>
            <a:r>
              <a:rPr lang="en-US" sz="1200" baseline="0" dirty="0" smtClean="0"/>
              <a:t>Spring Data Rest will be applied to the development of </a:t>
            </a:r>
            <a:r>
              <a:rPr lang="en-US" sz="1200" u="none" baseline="0" dirty="0" smtClean="0"/>
              <a:t>Spring Data Repository-based</a:t>
            </a:r>
            <a:r>
              <a:rPr lang="en-US" sz="1200" baseline="0" dirty="0" smtClean="0"/>
              <a:t> </a:t>
            </a:r>
            <a:r>
              <a:rPr lang="en-US" sz="1200" baseline="0" dirty="0" err="1" smtClean="0"/>
              <a:t>RestFull</a:t>
            </a:r>
            <a:r>
              <a:rPr lang="en-US" sz="1200" baseline="0" dirty="0" smtClean="0"/>
              <a:t> Web Services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a:t>
            </a:r>
          </a:p>
          <a:p>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the </a:t>
            </a:r>
            <a:r>
              <a:rPr lang="it-IT" sz="2000" dirty="0" err="1" smtClean="0"/>
              <a:t>integration</a:t>
            </a:r>
            <a:r>
              <a:rPr lang="it-IT" sz="2000" dirty="0" smtClean="0"/>
              <a:t> of </a:t>
            </a:r>
            <a:r>
              <a:rPr lang="it-IT" sz="2000" dirty="0" err="1" smtClean="0"/>
              <a:t>this</a:t>
            </a:r>
            <a:r>
              <a:rPr lang="it-IT" sz="2000" dirty="0" smtClean="0"/>
              <a:t> code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will be used</a:t>
            </a:r>
            <a:r>
              <a:rPr lang="en-US" sz="1800" baseline="0" dirty="0" smtClean="0"/>
              <a:t> to </a:t>
            </a:r>
            <a:r>
              <a:rPr lang="en-US" sz="1800" dirty="0" smtClean="0"/>
              <a:t>support the development of microservices , </a:t>
            </a:r>
          </a:p>
          <a:p>
            <a:pPr eaLnBrk="1" fontAlgn="t" hangingPunct="1"/>
            <a:r>
              <a:rPr lang="en-US" sz="1800" dirty="0" smtClean="0"/>
              <a:t>providing  tools</a:t>
            </a:r>
            <a:r>
              <a:rPr lang="en-US" sz="1800" baseline="0" dirty="0" smtClean="0"/>
              <a:t> for building </a:t>
            </a:r>
            <a:r>
              <a:rPr lang="en-US" sz="1800" dirty="0" smtClean="0"/>
              <a:t>the common patterns in distributed systems. </a:t>
            </a:r>
          </a:p>
          <a:p>
            <a:pPr eaLnBrk="1" fontAlgn="t" hangingPunct="1"/>
            <a:endParaRPr lang="en-US" sz="1800" dirty="0" smtClean="0"/>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based service for locating services with the purpose of basic round-robin  load balancing features.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Netflix Ribbon</a:t>
            </a:r>
            <a:r>
              <a:rPr lang="en-US" sz="3600" dirty="0" smtClean="0"/>
              <a:t> provides software-based  load balancers with rotation features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36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baseline="0" dirty="0" smtClean="0"/>
              <a:t>This Table shows the relationships that exist between the different tools used during the </a:t>
            </a:r>
            <a:r>
              <a:rPr lang="en-US" sz="1600" baseline="0" dirty="0" err="1" smtClean="0"/>
              <a:t>microservice</a:t>
            </a:r>
            <a:r>
              <a:rPr lang="en-US" sz="1600" baseline="0" dirty="0" smtClean="0"/>
              <a:t> development lifecycle</a:t>
            </a:r>
            <a:endParaRPr lang="en-US" sz="1600" dirty="0" smtClean="0"/>
          </a:p>
          <a:p>
            <a:pPr defTabSz="947607">
              <a:defRPr/>
            </a:pPr>
            <a:endParaRPr lang="en-US" sz="1600" dirty="0"/>
          </a:p>
          <a:p>
            <a:pPr defTabSz="947607">
              <a:defRPr/>
            </a:pPr>
            <a:r>
              <a:rPr lang="en-US" sz="1600" dirty="0"/>
              <a:t>THE LIGHT BLUE </a:t>
            </a:r>
            <a:r>
              <a:rPr lang="en-US" sz="1600" dirty="0" smtClean="0"/>
              <a:t>rectangles STAND </a:t>
            </a:r>
            <a:r>
              <a:rPr lang="en-US" sz="1600" dirty="0"/>
              <a:t>FOR </a:t>
            </a:r>
            <a:r>
              <a:rPr lang="en-US" sz="1600" dirty="0" smtClean="0"/>
              <a:t>tools used in PAAS (PLATFORM </a:t>
            </a:r>
            <a:r>
              <a:rPr lang="en-US" sz="1600" dirty="0"/>
              <a:t>AS A SERVICE </a:t>
            </a:r>
            <a:r>
              <a:rPr lang="en-US" sz="1600" dirty="0" smtClean="0"/>
              <a:t>INSTANCES)</a:t>
            </a:r>
            <a:endParaRPr lang="en-US" sz="1600" dirty="0"/>
          </a:p>
          <a:p>
            <a:pPr defTabSz="947607">
              <a:defRPr/>
            </a:pPr>
            <a:r>
              <a:rPr lang="en-US" sz="1600" dirty="0"/>
              <a:t>WHILE THE </a:t>
            </a:r>
            <a:r>
              <a:rPr lang="en-US" sz="1600" dirty="0" smtClean="0"/>
              <a:t>ORANGE rectangles stand FOR </a:t>
            </a:r>
            <a:r>
              <a:rPr lang="en-US" sz="1600" dirty="0"/>
              <a:t>LOCAL SERVICE </a:t>
            </a:r>
            <a:r>
              <a:rPr lang="en-US" sz="1600" dirty="0" smtClean="0"/>
              <a:t>INSTANCES</a:t>
            </a:r>
            <a:endParaRPr lang="en-US" sz="1600" dirty="0"/>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a:t>
            </a:r>
            <a:r>
              <a:rPr lang="it-IT" sz="1600" dirty="0" smtClean="0"/>
              <a:t> </a:t>
            </a:r>
            <a:r>
              <a:rPr lang="it-IT" sz="1600" dirty="0" err="1" smtClean="0"/>
              <a:t>using</a:t>
            </a:r>
            <a:r>
              <a:rPr lang="it-IT" sz="1600" dirty="0" smtClean="0"/>
              <a:t> GITHUB </a:t>
            </a:r>
            <a:r>
              <a:rPr lang="it-IT" sz="1600" dirty="0" err="1" smtClean="0"/>
              <a:t>during</a:t>
            </a:r>
            <a:r>
              <a:rPr lang="it-IT" sz="1600" dirty="0" smtClean="0"/>
              <a:t> the </a:t>
            </a:r>
            <a:r>
              <a:rPr lang="it-IT" sz="1600" dirty="0" err="1" smtClean="0"/>
              <a:t>entire</a:t>
            </a:r>
            <a:r>
              <a:rPr lang="it-IT" sz="1600" dirty="0" smtClean="0"/>
              <a:t> </a:t>
            </a:r>
            <a:r>
              <a:rPr lang="it-IT" sz="1600" dirty="0" err="1" smtClean="0"/>
              <a:t>lifecycle</a:t>
            </a:r>
            <a:r>
              <a:rPr lang="it-IT" sz="1600" dirty="0" smtClean="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smtClean="0"/>
              <a:t>Development  </a:t>
            </a:r>
            <a:r>
              <a:rPr lang="it-IT" sz="1600" dirty="0"/>
              <a:t>to </a:t>
            </a:r>
            <a:r>
              <a:rPr lang="it-IT" sz="1600" dirty="0" smtClean="0"/>
              <a:t>Integration,</a:t>
            </a:r>
            <a:r>
              <a:rPr lang="it-IT" sz="1600" baseline="0" dirty="0" smtClean="0"/>
              <a:t> and </a:t>
            </a:r>
            <a:r>
              <a:rPr lang="it-IT" sz="1600" dirty="0" err="1" smtClean="0"/>
              <a:t>then</a:t>
            </a:r>
            <a:r>
              <a:rPr lang="it-IT" sz="1600" dirty="0" smtClean="0"/>
              <a:t> </a:t>
            </a:r>
            <a:r>
              <a:rPr lang="it-IT" sz="1600" dirty="0"/>
              <a:t>with </a:t>
            </a:r>
            <a:r>
              <a:rPr lang="it-IT" sz="1600" dirty="0" err="1"/>
              <a:t>Jenkins@openshift</a:t>
            </a:r>
            <a:r>
              <a:rPr lang="it-IT" sz="1600" dirty="0"/>
              <a:t> in </a:t>
            </a:r>
            <a:r>
              <a:rPr lang="it-IT" sz="1600" dirty="0" smtClean="0"/>
              <a:t>the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smtClean="0"/>
              <a:t>followed</a:t>
            </a:r>
            <a:r>
              <a:rPr lang="it-IT" sz="1600" dirty="0" smtClean="0"/>
              <a:t> by </a:t>
            </a:r>
            <a:r>
              <a:rPr lang="it-IT" sz="1600" dirty="0" err="1"/>
              <a:t>Docker</a:t>
            </a:r>
            <a:r>
              <a:rPr lang="it-IT" sz="1600" dirty="0"/>
              <a:t> for </a:t>
            </a:r>
            <a:r>
              <a:rPr lang="it-IT" sz="1600" dirty="0" err="1"/>
              <a:t>integration</a:t>
            </a:r>
            <a:r>
              <a:rPr lang="it-IT" sz="1600" dirty="0"/>
              <a:t> and </a:t>
            </a:r>
            <a:r>
              <a:rPr lang="it-IT" sz="1600" dirty="0" smtClean="0"/>
              <a:t>QA, </a:t>
            </a:r>
            <a:r>
              <a:rPr lang="it-IT" sz="1600" dirty="0"/>
              <a:t>and </a:t>
            </a:r>
            <a:r>
              <a:rPr lang="it-IT" sz="1600" dirty="0" err="1" smtClean="0"/>
              <a:t>finally</a:t>
            </a:r>
            <a:r>
              <a:rPr lang="it-IT" sz="1600" dirty="0" smtClean="0"/>
              <a:t>,</a:t>
            </a:r>
            <a:r>
              <a:rPr lang="it-IT" sz="1600" baseline="0" dirty="0" smtClean="0"/>
              <a:t> </a:t>
            </a:r>
            <a:r>
              <a:rPr lang="it-IT" sz="1600" dirty="0" smtClean="0"/>
              <a:t>with </a:t>
            </a:r>
            <a:r>
              <a:rPr lang="it-IT" sz="1600" dirty="0"/>
              <a:t>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smtClean="0"/>
              <a:t>environment-specific</a:t>
            </a:r>
            <a:r>
              <a:rPr lang="it-IT" sz="1600" dirty="0" smtClean="0"/>
              <a:t> </a:t>
            </a:r>
            <a:r>
              <a:rPr lang="it-IT" sz="1600" dirty="0" err="1" smtClean="0"/>
              <a:t>instances</a:t>
            </a:r>
            <a:r>
              <a:rPr lang="it-IT" sz="1600" dirty="0" smtClean="0"/>
              <a:t> </a:t>
            </a:r>
            <a:r>
              <a:rPr lang="it-IT" sz="1600" dirty="0"/>
              <a:t>from </a:t>
            </a:r>
            <a:r>
              <a:rPr lang="it-IT" sz="1600" dirty="0" smtClean="0"/>
              <a:t>the Development </a:t>
            </a:r>
            <a:r>
              <a:rPr lang="it-IT" sz="1600" dirty="0" err="1" smtClean="0"/>
              <a:t>phase</a:t>
            </a:r>
            <a:r>
              <a:rPr lang="it-IT" sz="1600" dirty="0" smtClean="0"/>
              <a:t> to the QA </a:t>
            </a:r>
            <a:r>
              <a:rPr lang="it-IT" sz="1600" dirty="0" err="1" smtClean="0"/>
              <a:t>phase</a:t>
            </a:r>
            <a:r>
              <a:rPr lang="it-IT" sz="1600" dirty="0" smtClean="0"/>
              <a:t>, </a:t>
            </a:r>
            <a:r>
              <a:rPr lang="it-IT" sz="1600" dirty="0"/>
              <a:t>and </a:t>
            </a:r>
            <a:r>
              <a:rPr lang="it-IT" sz="1600" dirty="0" err="1" smtClean="0"/>
              <a:t>finally</a:t>
            </a:r>
            <a:r>
              <a:rPr lang="it-IT" sz="1600" baseline="0" dirty="0" smtClean="0"/>
              <a:t> by the </a:t>
            </a:r>
            <a:r>
              <a:rPr lang="it-IT" sz="1600" dirty="0" smtClean="0"/>
              <a:t>«</a:t>
            </a:r>
            <a:r>
              <a:rPr lang="it-IT" sz="1600" dirty="0" err="1" smtClean="0"/>
              <a:t>as</a:t>
            </a:r>
            <a:r>
              <a:rPr lang="it-IT" sz="1600" dirty="0" smtClean="0"/>
              <a:t>-a-service</a:t>
            </a:r>
            <a:r>
              <a:rPr lang="it-IT" sz="1600" dirty="0"/>
              <a:t>»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smtClean="0"/>
              <a:t>we</a:t>
            </a:r>
            <a:r>
              <a:rPr lang="it-IT" sz="1400" dirty="0" smtClean="0"/>
              <a:t> </a:t>
            </a:r>
            <a:r>
              <a:rPr lang="it-IT" sz="1400" dirty="0" err="1" smtClean="0"/>
              <a:t>have</a:t>
            </a:r>
            <a:r>
              <a:rPr lang="it-IT" sz="1400" dirty="0" smtClean="0"/>
              <a:t> </a:t>
            </a:r>
            <a:r>
              <a:rPr lang="it-IT" sz="1400" dirty="0" err="1" smtClean="0"/>
              <a:t>defined</a:t>
            </a:r>
            <a:r>
              <a:rPr lang="it-IT" sz="1400" dirty="0" smtClean="0"/>
              <a:t>  </a:t>
            </a:r>
            <a:r>
              <a:rPr lang="it-IT" sz="1400" dirty="0"/>
              <a:t>the design </a:t>
            </a:r>
            <a:r>
              <a:rPr lang="it-IT" sz="1400" dirty="0" err="1"/>
              <a:t>patterns</a:t>
            </a:r>
            <a:r>
              <a:rPr lang="it-IT" sz="1400" dirty="0"/>
              <a:t> and the </a:t>
            </a:r>
            <a:r>
              <a:rPr lang="it-IT" sz="1400" dirty="0" err="1" smtClean="0"/>
              <a:t>tecnologies</a:t>
            </a:r>
            <a:r>
              <a:rPr lang="it-IT" sz="1400" dirty="0" smtClean="0"/>
              <a:t>, </a:t>
            </a:r>
            <a:r>
              <a:rPr lang="it-IT" sz="1400" dirty="0" err="1"/>
              <a:t>we</a:t>
            </a:r>
            <a:r>
              <a:rPr lang="it-IT" sz="1400" dirty="0"/>
              <a:t> </a:t>
            </a:r>
            <a:r>
              <a:rPr lang="it-IT" sz="1400" dirty="0" err="1" smtClean="0"/>
              <a:t>will</a:t>
            </a:r>
            <a:r>
              <a:rPr lang="it-IT" sz="1400" dirty="0" smtClean="0"/>
              <a:t> be ready to start </a:t>
            </a:r>
            <a:r>
              <a:rPr lang="it-IT" sz="1400" dirty="0"/>
              <a:t>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pPr marL="285750" indent="-285750">
              <a:buFont typeface="Arial" pitchFamily="34" charset="0"/>
              <a:buChar char="•"/>
            </a:pPr>
            <a:r>
              <a:rPr lang="en-US" sz="1400" dirty="0"/>
              <a:t>	a database per service architecture</a:t>
            </a:r>
          </a:p>
          <a:p>
            <a:pPr marL="285750" indent="-285750">
              <a:buFont typeface="Arial" pitchFamily="34" charset="0"/>
              <a:buChar char="•"/>
            </a:pPr>
            <a:r>
              <a:rPr lang="en-US" sz="1400" dirty="0"/>
              <a:t>	the implementation of REST API </a:t>
            </a:r>
          </a:p>
          <a:p>
            <a:endParaRPr lang="it-IT" sz="1400" dirty="0" smtClean="0"/>
          </a:p>
          <a:p>
            <a:r>
              <a:rPr lang="it-IT" sz="1400" dirty="0" smtClean="0"/>
              <a:t>The </a:t>
            </a:r>
            <a:r>
              <a:rPr lang="it-IT" sz="1400" dirty="0"/>
              <a:t>blue </a:t>
            </a:r>
            <a:r>
              <a:rPr lang="it-IT" sz="1400" dirty="0" err="1" smtClean="0"/>
              <a:t>shapes</a:t>
            </a:r>
            <a:r>
              <a:rPr lang="it-IT" sz="1400" dirty="0" smtClean="0"/>
              <a:t> </a:t>
            </a:r>
            <a:r>
              <a:rPr lang="it-IT" sz="1400" dirty="0" err="1" smtClean="0"/>
              <a:t>represent</a:t>
            </a:r>
            <a:r>
              <a:rPr lang="it-IT" sz="1400" dirty="0" smtClean="0"/>
              <a:t> </a:t>
            </a:r>
            <a:r>
              <a:rPr lang="it-IT" sz="1400" dirty="0"/>
              <a:t>the core </a:t>
            </a:r>
            <a:r>
              <a:rPr lang="it-IT" sz="1400" dirty="0" err="1" smtClean="0"/>
              <a:t>functionalities</a:t>
            </a:r>
            <a:r>
              <a:rPr lang="it-IT" sz="1400" dirty="0" smtClean="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smtClean="0"/>
              <a:t>datastore</a:t>
            </a:r>
            <a:r>
              <a:rPr lang="it-IT" sz="1400" dirty="0" smtClean="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smtClean="0"/>
              <a:t>will</a:t>
            </a:r>
            <a:r>
              <a:rPr lang="it-IT" sz="1400" dirty="0" smtClean="0"/>
              <a:t> </a:t>
            </a:r>
            <a:r>
              <a:rPr lang="it-IT" sz="1400" dirty="0" err="1" smtClean="0"/>
              <a:t>been</a:t>
            </a:r>
            <a:r>
              <a:rPr lang="it-IT" sz="1400" dirty="0" smtClean="0"/>
              <a:t> </a:t>
            </a:r>
            <a:r>
              <a:rPr lang="it-IT" sz="1400" dirty="0" err="1" smtClean="0"/>
              <a:t>shown</a:t>
            </a:r>
            <a:r>
              <a:rPr lang="it-IT" sz="1400" dirty="0" smtClean="0"/>
              <a:t> </a:t>
            </a:r>
            <a:r>
              <a:rPr lang="it-IT" sz="1400" dirty="0" err="1" smtClean="0"/>
              <a:t>between</a:t>
            </a:r>
            <a:r>
              <a:rPr lang="it-IT" sz="1400" dirty="0" smtClean="0"/>
              <a:t> </a:t>
            </a:r>
          </a:p>
          <a:p>
            <a:pPr marL="285750" indent="-285750">
              <a:buFont typeface="Arial" pitchFamily="34" charset="0"/>
              <a:buChar char="•"/>
            </a:pPr>
            <a:r>
              <a:rPr lang="it-IT" sz="1400" dirty="0" smtClean="0"/>
              <a:t>	an </a:t>
            </a:r>
            <a:r>
              <a:rPr lang="it-IT" sz="1400" dirty="0" err="1" smtClean="0"/>
              <a:t>embedded</a:t>
            </a:r>
            <a:r>
              <a:rPr lang="it-IT" sz="1400" dirty="0" smtClean="0"/>
              <a:t> H2 </a:t>
            </a:r>
            <a:r>
              <a:rPr lang="it-IT" sz="1400" dirty="0" err="1" smtClean="0"/>
              <a:t>stored</a:t>
            </a:r>
            <a:r>
              <a:rPr lang="it-IT" sz="1400" baseline="0" dirty="0" smtClean="0"/>
              <a:t> </a:t>
            </a:r>
            <a:r>
              <a:rPr lang="it-IT" sz="1400" dirty="0" smtClean="0"/>
              <a:t>in a</a:t>
            </a:r>
            <a:r>
              <a:rPr lang="it-IT" sz="1400" baseline="0" dirty="0" smtClean="0"/>
              <a:t> </a:t>
            </a:r>
            <a:r>
              <a:rPr lang="it-IT" sz="1400" dirty="0" err="1" smtClean="0"/>
              <a:t>memory</a:t>
            </a:r>
            <a:r>
              <a:rPr lang="it-IT" sz="1400" dirty="0" smtClean="0"/>
              <a:t> database </a:t>
            </a:r>
            <a:r>
              <a:rPr lang="it-IT" sz="1400" dirty="0" err="1" smtClean="0"/>
              <a:t>instance</a:t>
            </a:r>
            <a:r>
              <a:rPr lang="it-IT" sz="1400" dirty="0" smtClean="0"/>
              <a:t> </a:t>
            </a:r>
          </a:p>
          <a:p>
            <a:pPr marL="285750" indent="-285750">
              <a:buFont typeface="Arial" pitchFamily="34" charset="0"/>
              <a:buChar char="•"/>
            </a:pPr>
            <a:r>
              <a:rPr lang="it-IT" sz="1400" dirty="0" smtClean="0"/>
              <a:t>	and a </a:t>
            </a:r>
            <a:r>
              <a:rPr lang="it-IT" sz="1400" dirty="0"/>
              <a:t>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strike="sngStrike" dirty="0"/>
              <a:t>H2 in </a:t>
            </a:r>
            <a:r>
              <a:rPr lang="it-IT" sz="1400" strike="sngStrike" dirty="0" err="1"/>
              <a:t>memory</a:t>
            </a:r>
            <a:r>
              <a:rPr lang="it-IT" sz="1400" strike="sngStrike" dirty="0"/>
              <a:t>(performance / fast </a:t>
            </a:r>
            <a:r>
              <a:rPr lang="it-IT" sz="1400" strike="sngStrike" dirty="0" err="1"/>
              <a:t>unit</a:t>
            </a:r>
            <a:r>
              <a:rPr lang="it-IT" sz="1400" strike="sngStrike" dirty="0"/>
              <a:t> test </a:t>
            </a:r>
            <a:r>
              <a:rPr lang="it-IT" sz="1400" strike="sngStrike" dirty="0" err="1"/>
              <a:t>execution</a:t>
            </a:r>
            <a:r>
              <a:rPr lang="it-IT" sz="1400" strike="sngStrike" dirty="0"/>
              <a:t>/ </a:t>
            </a:r>
            <a:r>
              <a:rPr lang="it-IT" sz="1400" strike="sngStrike" dirty="0" err="1"/>
              <a:t>represent</a:t>
            </a:r>
            <a:r>
              <a:rPr lang="it-IT" sz="1400" strike="sngStrike" dirty="0"/>
              <a:t> </a:t>
            </a:r>
            <a:r>
              <a:rPr lang="it-IT" sz="1400" strike="sngStrike" dirty="0" err="1"/>
              <a:t>also</a:t>
            </a:r>
            <a:r>
              <a:rPr lang="it-IT" sz="1400" strike="sngStrike" dirty="0"/>
              <a:t> an </a:t>
            </a:r>
            <a:r>
              <a:rPr lang="it-IT" sz="1400" strike="sngStrike" dirty="0" err="1"/>
              <a:t>enforcement</a:t>
            </a:r>
            <a:r>
              <a:rPr lang="it-IT" sz="1400" strike="sngStrike" dirty="0"/>
              <a:t> of the database per service pattern</a:t>
            </a:r>
            <a:endParaRPr lang="it-IT" sz="1400" strike="sngStrike"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dirty="0"/>
          </a:p>
          <a:p>
            <a:r>
              <a:rPr lang="it-IT" sz="2000" dirty="0" err="1"/>
              <a:t>Flyway</a:t>
            </a:r>
            <a:r>
              <a:rPr lang="it-IT" sz="2000" dirty="0"/>
              <a:t>: a database </a:t>
            </a:r>
            <a:r>
              <a:rPr lang="it-IT" sz="2000" dirty="0" err="1"/>
              <a:t>migration</a:t>
            </a:r>
            <a:r>
              <a:rPr lang="it-IT" sz="2000" dirty="0"/>
              <a:t> </a:t>
            </a:r>
            <a:r>
              <a:rPr lang="it-IT" sz="2000" dirty="0" err="1"/>
              <a:t>tool</a:t>
            </a:r>
            <a:endParaRPr lang="it-IT" sz="2000" dirty="0"/>
          </a:p>
          <a:p>
            <a:r>
              <a:rPr lang="it-IT" sz="2000" dirty="0"/>
              <a:t>The Java </a:t>
            </a:r>
            <a:r>
              <a:rPr lang="it-IT" sz="2000" dirty="0" err="1"/>
              <a:t>connector</a:t>
            </a:r>
            <a:r>
              <a:rPr lang="it-IT" sz="2000" dirty="0"/>
              <a:t> for </a:t>
            </a:r>
            <a:r>
              <a:rPr lang="it-IT" sz="2000" dirty="0" err="1"/>
              <a:t>MySQL</a:t>
            </a:r>
            <a:endParaRPr lang="it-IT" sz="2000" dirty="0"/>
          </a:p>
          <a:p>
            <a:r>
              <a:rPr lang="it-IT" sz="2000" dirty="0"/>
              <a:t>Starter Spring </a:t>
            </a:r>
            <a:r>
              <a:rPr lang="it-IT" sz="2000" dirty="0" err="1"/>
              <a:t>Boot</a:t>
            </a:r>
            <a:r>
              <a:rPr lang="it-IT" sz="2000" dirty="0"/>
              <a:t>  web  </a:t>
            </a:r>
            <a:r>
              <a:rPr lang="it-IT" sz="2000" dirty="0" err="1"/>
              <a:t>capabilities</a:t>
            </a:r>
            <a:r>
              <a:rPr lang="it-IT" sz="2000" dirty="0"/>
              <a:t>  </a:t>
            </a:r>
          </a:p>
          <a:p>
            <a:r>
              <a:rPr lang="it-IT" sz="2000" dirty="0"/>
              <a:t>Spring </a:t>
            </a:r>
            <a:r>
              <a:rPr lang="it-IT" sz="2000" dirty="0" err="1"/>
              <a:t>Boot</a:t>
            </a:r>
            <a:r>
              <a:rPr lang="it-IT" sz="2000" dirty="0"/>
              <a:t> Data </a:t>
            </a:r>
            <a:r>
              <a:rPr lang="it-IT" sz="2000" dirty="0" err="1"/>
              <a:t>rest</a:t>
            </a:r>
            <a:r>
              <a:rPr lang="it-IT" sz="2000" dirty="0"/>
              <a:t>; for </a:t>
            </a:r>
            <a:r>
              <a:rPr lang="it-IT" sz="2000" dirty="0" err="1"/>
              <a:t>developing</a:t>
            </a:r>
            <a:r>
              <a:rPr lang="it-IT" sz="2000" dirty="0"/>
              <a:t> </a:t>
            </a:r>
            <a:r>
              <a:rPr lang="it-IT" sz="2000" dirty="0" err="1"/>
              <a:t>rest</a:t>
            </a:r>
            <a:r>
              <a:rPr lang="it-IT" sz="2000" dirty="0"/>
              <a:t> </a:t>
            </a:r>
            <a:r>
              <a:rPr lang="en-US" sz="2000" dirty="0"/>
              <a:t>web services on top of data repositories</a:t>
            </a:r>
            <a:endParaRPr lang="it-IT" sz="2000" dirty="0"/>
          </a:p>
          <a:p>
            <a:r>
              <a:rPr lang="it-IT" sz="2000" dirty="0"/>
              <a:t>The JPA </a:t>
            </a:r>
            <a:r>
              <a:rPr lang="it-IT" sz="2000" dirty="0" err="1"/>
              <a:t>specification</a:t>
            </a:r>
            <a:r>
              <a:rPr lang="it-IT" sz="2000" dirty="0"/>
              <a:t> for data management in a </a:t>
            </a:r>
            <a:r>
              <a:rPr lang="it-IT" sz="2000" dirty="0" err="1"/>
              <a:t>relational</a:t>
            </a:r>
            <a:r>
              <a:rPr lang="it-IT" sz="2000" dirty="0"/>
              <a:t> database</a:t>
            </a:r>
          </a:p>
          <a:p>
            <a:r>
              <a:rPr lang="it-IT" sz="2000" dirty="0"/>
              <a:t>The </a:t>
            </a:r>
            <a:r>
              <a:rPr lang="it-IT" sz="2000" dirty="0" err="1"/>
              <a:t>libraries</a:t>
            </a:r>
            <a:r>
              <a:rPr lang="it-IT" sz="2000" dirty="0"/>
              <a:t> for the </a:t>
            </a:r>
            <a:r>
              <a:rPr lang="it-IT" sz="2000" dirty="0" err="1"/>
              <a:t>development</a:t>
            </a:r>
            <a:r>
              <a:rPr lang="it-IT" sz="2000" dirty="0"/>
              <a:t> with an H2 database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microservices package </a:t>
            </a:r>
            <a:r>
              <a:rPr lang="it-IT" sz="2000" baseline="0" dirty="0" err="1" smtClean="0"/>
              <a:t>details</a:t>
            </a:r>
            <a:endParaRPr lang="it-IT" sz="2000" baseline="0" dirty="0" smtClean="0"/>
          </a:p>
          <a:p>
            <a:r>
              <a:rPr lang="it-IT" sz="2000" baseline="0" dirty="0" smtClean="0"/>
              <a:t>In the root package </a:t>
            </a:r>
            <a:r>
              <a:rPr lang="it-IT" sz="2000" baseline="0" dirty="0" err="1" smtClean="0"/>
              <a:t>it</a:t>
            </a:r>
            <a:r>
              <a:rPr lang="it-IT" sz="2000" baseline="0" dirty="0" smtClean="0"/>
              <a:t>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implemented</a:t>
            </a:r>
            <a:r>
              <a:rPr lang="it-IT" sz="2000" baseline="0" dirty="0" smtClean="0"/>
              <a:t>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baseline="0" dirty="0" smtClean="0"/>
          </a:p>
          <a:p>
            <a:r>
              <a:rPr lang="it-IT" sz="2000" baseline="0" dirty="0" smtClean="0"/>
              <a:t>The </a:t>
            </a:r>
            <a:r>
              <a:rPr lang="it-IT" sz="2000" baseline="0" dirty="0" err="1" smtClean="0"/>
              <a:t>other</a:t>
            </a:r>
            <a:r>
              <a:rPr lang="it-IT" sz="2000" baseline="0" dirty="0" smtClean="0"/>
              <a:t> </a:t>
            </a:r>
            <a:r>
              <a:rPr lang="it-IT" sz="2000" baseline="0" dirty="0" err="1" smtClean="0"/>
              <a:t>packages</a:t>
            </a:r>
            <a:r>
              <a:rPr lang="it-IT" sz="2000" baseline="0" dirty="0" smtClean="0"/>
              <a:t> </a:t>
            </a:r>
            <a:r>
              <a:rPr lang="it-IT" sz="2000" baseline="0" dirty="0" err="1" smtClean="0"/>
              <a:t>represents</a:t>
            </a:r>
            <a:r>
              <a:rPr lang="it-IT" sz="2000" baseline="0" dirty="0" smtClean="0"/>
              <a:t> the </a:t>
            </a:r>
          </a:p>
          <a:p>
            <a:r>
              <a:rPr lang="it-IT" sz="2000" baseline="0" dirty="0" smtClean="0"/>
              <a:t>	JPA </a:t>
            </a:r>
            <a:r>
              <a:rPr lang="it-IT" sz="2000" baseline="0" dirty="0" err="1" smtClean="0"/>
              <a:t>reposisories</a:t>
            </a:r>
            <a:r>
              <a:rPr lang="it-IT" sz="2000" baseline="0" dirty="0" smtClean="0"/>
              <a:t>, </a:t>
            </a:r>
          </a:p>
          <a:p>
            <a:r>
              <a:rPr lang="it-IT" sz="2000" baseline="0" dirty="0" smtClean="0"/>
              <a:t>	the domain </a:t>
            </a:r>
            <a:r>
              <a:rPr lang="it-IT" sz="2000" baseline="0" dirty="0" err="1" smtClean="0"/>
              <a:t>classes</a:t>
            </a:r>
            <a:endParaRPr lang="it-IT" sz="2000" baseline="0" dirty="0" smtClean="0"/>
          </a:p>
          <a:p>
            <a:r>
              <a:rPr lang="it-IT" sz="2000" baseline="0" dirty="0" smtClean="0"/>
              <a:t>	The web package </a:t>
            </a:r>
            <a:r>
              <a:rPr lang="it-IT" sz="2000" baseline="0" dirty="0" err="1" smtClean="0"/>
              <a:t>incapsulates</a:t>
            </a:r>
            <a:r>
              <a:rPr lang="it-IT" sz="2000" baseline="0" dirty="0" smtClean="0"/>
              <a:t> the </a:t>
            </a:r>
            <a:r>
              <a:rPr lang="it-IT" sz="2000" baseline="0" dirty="0" err="1" smtClean="0"/>
              <a:t>rest</a:t>
            </a:r>
            <a:r>
              <a:rPr lang="it-IT" sz="2000" baseline="0" dirty="0" smtClean="0"/>
              <a:t> API </a:t>
            </a:r>
            <a:r>
              <a:rPr lang="it-IT" sz="2000" baseline="0" dirty="0" err="1" smtClean="0"/>
              <a:t>implementation</a:t>
            </a:r>
            <a:r>
              <a:rPr lang="it-IT" sz="2000" baseline="0" dirty="0" smtClean="0"/>
              <a:t>, </a:t>
            </a:r>
            <a:r>
              <a:rPr lang="it-IT" sz="2000" baseline="0" dirty="0" err="1" smtClean="0"/>
              <a:t>provided</a:t>
            </a:r>
            <a:r>
              <a:rPr lang="it-IT" sz="2000"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dirty="0" err="1" smtClean="0"/>
              <a:t>As</a:t>
            </a:r>
            <a:r>
              <a:rPr lang="it-IT" sz="2000" dirty="0" smtClean="0"/>
              <a:t> </a:t>
            </a:r>
            <a:r>
              <a:rPr lang="it-IT" sz="2000" dirty="0" err="1" smtClean="0"/>
              <a:t>shown</a:t>
            </a:r>
            <a:r>
              <a:rPr lang="it-IT" sz="2000" dirty="0" smtClean="0"/>
              <a:t> </a:t>
            </a:r>
            <a:r>
              <a:rPr lang="it-IT" sz="2000" dirty="0" err="1" smtClean="0"/>
              <a:t>it</a:t>
            </a:r>
            <a:r>
              <a:rPr lang="it-IT" sz="2000" dirty="0" smtClean="0"/>
              <a:t> </a:t>
            </a:r>
            <a:r>
              <a:rPr lang="it-IT" sz="2000" dirty="0" err="1" smtClean="0"/>
              <a:t>uses</a:t>
            </a:r>
            <a:r>
              <a:rPr lang="it-IT" sz="2000" dirty="0" smtClean="0"/>
              <a:t> the data </a:t>
            </a:r>
            <a:r>
              <a:rPr lang="it-IT" sz="2000" dirty="0" err="1" smtClean="0"/>
              <a:t>access</a:t>
            </a:r>
            <a:r>
              <a:rPr lang="it-IT" sz="2000" dirty="0" smtClean="0"/>
              <a:t> </a:t>
            </a:r>
            <a:r>
              <a:rPr lang="it-IT" sz="2000" dirty="0" err="1" smtClean="0"/>
              <a:t>method</a:t>
            </a:r>
            <a:r>
              <a:rPr lang="it-IT" sz="2000" dirty="0" smtClean="0"/>
              <a:t> </a:t>
            </a:r>
            <a:r>
              <a:rPr lang="it-IT" sz="2000" dirty="0" err="1" smtClean="0"/>
              <a:t>provided</a:t>
            </a:r>
            <a:r>
              <a:rPr lang="it-IT" sz="2000" dirty="0" smtClean="0"/>
              <a:t> by the JPA </a:t>
            </a:r>
            <a:r>
              <a:rPr lang="it-IT" sz="2000" dirty="0" err="1" smtClean="0"/>
              <a:t>reposistories</a:t>
            </a:r>
            <a:r>
              <a:rPr lang="it-IT" sz="2000" dirty="0" smtClean="0"/>
              <a:t>,</a:t>
            </a:r>
            <a:r>
              <a:rPr lang="it-IT" sz="2000" baseline="0" dirty="0" smtClean="0"/>
              <a:t> the </a:t>
            </a:r>
            <a:r>
              <a:rPr lang="it-IT" sz="2000" dirty="0" smtClean="0"/>
              <a:t>SAVE And Flush JPA </a:t>
            </a:r>
            <a:r>
              <a:rPr lang="it-IT" sz="2000" dirty="0" err="1" smtClean="0"/>
              <a:t>method</a:t>
            </a:r>
            <a:r>
              <a:rPr lang="it-IT" sz="2000" dirty="0" smtClean="0"/>
              <a:t> </a:t>
            </a:r>
            <a:r>
              <a:rPr lang="it-IT" sz="2000" dirty="0" err="1" smtClean="0"/>
              <a:t>that</a:t>
            </a:r>
            <a:r>
              <a:rPr lang="it-IT" sz="2000" dirty="0" smtClean="0"/>
              <a:t> persiste the domain</a:t>
            </a:r>
            <a:r>
              <a:rPr lang="it-IT" sz="2000" baseline="0" dirty="0" smtClean="0"/>
              <a:t> </a:t>
            </a:r>
            <a:r>
              <a:rPr lang="it-IT" sz="2000" dirty="0" err="1" smtClean="0"/>
              <a:t>class</a:t>
            </a:r>
            <a:r>
              <a:rPr lang="it-IT" sz="2000" dirty="0" smtClean="0"/>
              <a:t>) </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2</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specilized</a:t>
            </a:r>
            <a:r>
              <a:rPr lang="it-IT" sz="2000" dirty="0" smtClean="0"/>
              <a:t> </a:t>
            </a:r>
            <a:r>
              <a:rPr lang="it-IT" sz="2000" dirty="0" err="1" smtClean="0"/>
              <a:t>properties</a:t>
            </a:r>
            <a:r>
              <a:rPr lang="it-IT" sz="2000" dirty="0" smtClean="0"/>
              <a:t> file for H2 and </a:t>
            </a:r>
            <a:r>
              <a:rPr lang="it-IT" sz="2000" dirty="0" err="1" smtClean="0"/>
              <a:t>MySql</a:t>
            </a:r>
            <a:r>
              <a:rPr lang="it-IT" sz="2000" dirty="0" smtClean="0"/>
              <a:t> </a:t>
            </a:r>
          </a:p>
          <a:p>
            <a:endParaRPr lang="it-IT" sz="2000" dirty="0" smtClean="0"/>
          </a:p>
          <a:p>
            <a:r>
              <a:rPr lang="it-IT" sz="2000" dirty="0" smtClean="0"/>
              <a:t>The </a:t>
            </a:r>
            <a:r>
              <a:rPr lang="it-IT" sz="2000" dirty="0" err="1" smtClean="0"/>
              <a:t>user</a:t>
            </a:r>
            <a:r>
              <a:rPr lang="it-IT" sz="2000" dirty="0" smtClean="0"/>
              <a:t> </a:t>
            </a:r>
            <a:r>
              <a:rPr lang="it-IT" sz="2000" dirty="0" err="1" smtClean="0"/>
              <a:t>granted</a:t>
            </a:r>
            <a:r>
              <a:rPr lang="it-IT" sz="2000" dirty="0" smtClean="0"/>
              <a:t> to </a:t>
            </a:r>
            <a:r>
              <a:rPr lang="it-IT" sz="2000" dirty="0" err="1" smtClean="0"/>
              <a:t>read</a:t>
            </a:r>
            <a:r>
              <a:rPr lang="it-IT" sz="2000" dirty="0" smtClean="0"/>
              <a:t>/</a:t>
            </a:r>
            <a:r>
              <a:rPr lang="it-IT" sz="2000" dirty="0" err="1" smtClean="0"/>
              <a:t>write</a:t>
            </a:r>
            <a:r>
              <a:rPr lang="it-IT" sz="2000" dirty="0" smtClean="0"/>
              <a:t> </a:t>
            </a:r>
          </a:p>
          <a:p>
            <a:r>
              <a:rPr lang="it-IT" sz="2000" dirty="0" err="1" smtClean="0"/>
              <a:t>Adopting</a:t>
            </a:r>
            <a:r>
              <a:rPr lang="it-IT" sz="2000" dirty="0" smtClean="0"/>
              <a:t> the «schema per service» pattern</a:t>
            </a:r>
          </a:p>
          <a:p>
            <a:endParaRPr lang="it-IT" sz="2000" dirty="0" smtClean="0"/>
          </a:p>
          <a:p>
            <a:pPr defTabSz="947607">
              <a:defRPr/>
            </a:pPr>
            <a:r>
              <a:rPr lang="it-IT" sz="2000" dirty="0"/>
              <a:t>In the demo </a:t>
            </a:r>
            <a:r>
              <a:rPr lang="it-IT" sz="2000" dirty="0" err="1"/>
              <a:t>it</a:t>
            </a:r>
            <a:r>
              <a:rPr lang="it-IT" sz="2000" dirty="0"/>
              <a:t> </a:t>
            </a:r>
            <a:r>
              <a:rPr lang="it-IT" sz="2000" dirty="0" err="1"/>
              <a:t>will</a:t>
            </a:r>
            <a:r>
              <a:rPr lang="it-IT" sz="2000" dirty="0"/>
              <a:t> be </a:t>
            </a:r>
            <a:r>
              <a:rPr lang="it-IT" sz="2000" dirty="0" err="1"/>
              <a:t>shown</a:t>
            </a:r>
            <a:r>
              <a:rPr lang="it-IT" sz="2000" dirty="0"/>
              <a:t> the </a:t>
            </a:r>
            <a:r>
              <a:rPr lang="it-IT" sz="2000" dirty="0" err="1"/>
              <a:t>invariant</a:t>
            </a:r>
            <a:r>
              <a:rPr lang="it-IT" sz="2000" dirty="0"/>
              <a:t> </a:t>
            </a:r>
            <a:r>
              <a:rPr lang="it-IT" sz="2000" dirty="0" err="1"/>
              <a:t>access</a:t>
            </a:r>
            <a:r>
              <a:rPr lang="it-IT" sz="2000" dirty="0"/>
              <a:t> </a:t>
            </a:r>
            <a:r>
              <a:rPr lang="it-IT" sz="2000" dirty="0" err="1"/>
              <a:t>implementation</a:t>
            </a:r>
            <a:r>
              <a:rPr lang="it-IT" sz="2000" dirty="0"/>
              <a:t> of the </a:t>
            </a:r>
            <a:r>
              <a:rPr lang="it-IT" sz="2000" dirty="0" err="1"/>
              <a:t>two</a:t>
            </a:r>
            <a:r>
              <a:rPr lang="it-IT" sz="2000" dirty="0"/>
              <a:t> database </a:t>
            </a:r>
            <a:r>
              <a:rPr lang="it-IT" sz="2000" dirty="0" err="1"/>
              <a:t>engines</a:t>
            </a:r>
            <a:r>
              <a:rPr lang="it-IT" sz="2000" dirty="0"/>
              <a: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the </a:t>
            </a:r>
            <a:r>
              <a:rPr lang="it-IT" sz="2000" baseline="0" dirty="0" smtClean="0"/>
              <a:t>start up log </a:t>
            </a:r>
            <a:r>
              <a:rPr lang="it-IT" sz="2000" dirty="0" err="1" smtClean="0"/>
              <a:t>fragment</a:t>
            </a:r>
            <a:r>
              <a:rPr lang="it-IT" sz="2000" baseline="0" dirty="0" smtClean="0"/>
              <a:t> of a Spring </a:t>
            </a:r>
            <a:r>
              <a:rPr lang="it-IT" sz="2000" baseline="0" dirty="0" err="1" smtClean="0"/>
              <a:t>Boot</a:t>
            </a:r>
            <a:r>
              <a:rPr lang="it-IT" sz="2000" baseline="0" dirty="0" smtClean="0"/>
              <a:t> Application</a:t>
            </a:r>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informations</a:t>
            </a:r>
            <a:r>
              <a:rPr lang="it-IT" sz="2000" baseline="0" dirty="0" smtClean="0"/>
              <a:t> </a:t>
            </a:r>
            <a:r>
              <a:rPr lang="it-IT" sz="2000" baseline="0" dirty="0" err="1" smtClean="0"/>
              <a:t>about</a:t>
            </a:r>
            <a:r>
              <a:rPr lang="it-IT" sz="2000" baseline="0" dirty="0" smtClean="0"/>
              <a:t> the </a:t>
            </a:r>
            <a:r>
              <a:rPr lang="it-IT" sz="2000" baseline="0" dirty="0" err="1" smtClean="0"/>
              <a:t>starting</a:t>
            </a:r>
            <a:r>
              <a:rPr lang="it-IT" sz="2000" baseline="0" dirty="0" smtClean="0"/>
              <a:t> up of the web container </a:t>
            </a:r>
          </a:p>
          <a:p>
            <a:endParaRPr lang="it-IT" sz="2000" baseline="0" dirty="0" smtClean="0"/>
          </a:p>
          <a:p>
            <a:r>
              <a:rPr lang="it-IT" sz="2000" baseline="0" dirty="0" err="1" smtClean="0"/>
              <a:t>There</a:t>
            </a:r>
            <a:r>
              <a:rPr lang="it-IT" sz="2000" baseline="0" dirty="0" smtClean="0"/>
              <a:t> are </a:t>
            </a:r>
            <a:r>
              <a:rPr lang="it-IT" sz="2000" baseline="0" dirty="0" err="1" smtClean="0"/>
              <a:t>also</a:t>
            </a:r>
            <a:r>
              <a:rPr lang="it-IT" sz="2000" baseline="0" dirty="0" smtClean="0"/>
              <a:t> the </a:t>
            </a:r>
            <a:r>
              <a:rPr lang="it-IT" sz="2000" baseline="0" dirty="0" err="1" smtClean="0"/>
              <a:t>evidences</a:t>
            </a:r>
            <a:r>
              <a:rPr lang="it-IT" sz="2000" baseline="0" dirty="0" smtClean="0"/>
              <a:t> of the </a:t>
            </a:r>
            <a:r>
              <a:rPr lang="it-IT" sz="2000" baseline="0" dirty="0" err="1" smtClean="0"/>
              <a:t>Flyway</a:t>
            </a:r>
            <a:r>
              <a:rPr lang="it-IT" sz="2000" baseline="0" dirty="0" smtClean="0"/>
              <a:t> </a:t>
            </a:r>
            <a:r>
              <a:rPr lang="it-IT" sz="2000" baseline="0" dirty="0" err="1" smtClean="0"/>
              <a:t>migration</a:t>
            </a:r>
            <a:r>
              <a:rPr lang="it-IT" sz="2000" baseline="0" dirty="0" smtClean="0"/>
              <a:t> </a:t>
            </a:r>
            <a:r>
              <a:rPr lang="it-IT" sz="2000" baseline="0" dirty="0" err="1" smtClean="0"/>
              <a:t>tool</a:t>
            </a:r>
            <a:r>
              <a:rPr lang="it-IT" sz="2000" baseline="0" dirty="0" smtClean="0"/>
              <a:t> </a:t>
            </a:r>
            <a:r>
              <a:rPr lang="it-IT" sz="2000" baseline="0" dirty="0" err="1" smtClean="0"/>
              <a:t>that</a:t>
            </a:r>
            <a:r>
              <a:rPr lang="it-IT" sz="2000" baseline="0" dirty="0" smtClean="0"/>
              <a:t> </a:t>
            </a:r>
            <a:r>
              <a:rPr lang="it-IT" sz="2000" baseline="0" dirty="0" err="1" smtClean="0"/>
              <a:t>uses</a:t>
            </a:r>
            <a:r>
              <a:rPr lang="it-IT" sz="2000" baseline="0" dirty="0" smtClean="0"/>
              <a:t> the </a:t>
            </a:r>
            <a:r>
              <a:rPr lang="it-IT" sz="2000" baseline="0" dirty="0" err="1" smtClean="0"/>
              <a:t>seven</a:t>
            </a:r>
            <a:r>
              <a:rPr lang="it-IT" sz="2000" baseline="0" dirty="0" smtClean="0"/>
              <a:t> SQL </a:t>
            </a:r>
            <a:r>
              <a:rPr lang="it-IT" sz="2000" baseline="0" dirty="0" err="1" smtClean="0"/>
              <a:t>files</a:t>
            </a:r>
            <a:r>
              <a:rPr lang="it-IT" sz="2000" baseline="0" dirty="0" smtClean="0"/>
              <a:t> for database </a:t>
            </a:r>
            <a:r>
              <a:rPr lang="it-IT" sz="2000" baseline="0" dirty="0" err="1" smtClean="0"/>
              <a:t>setting</a:t>
            </a:r>
            <a:r>
              <a:rPr lang="it-IT" sz="2000" baseline="0" dirty="0" smtClean="0"/>
              <a:t> up</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dirty="0" err="1" smtClean="0"/>
              <a:t>fragment</a:t>
            </a:r>
            <a:r>
              <a:rPr lang="it-IT" sz="2000" baseline="0" dirty="0" smtClean="0"/>
              <a:t> reports the REST </a:t>
            </a:r>
            <a:r>
              <a:rPr lang="it-IT" sz="2000" baseline="0" dirty="0" err="1" smtClean="0"/>
              <a:t>methods</a:t>
            </a:r>
            <a:r>
              <a:rPr lang="it-IT" sz="2000" baseline="0" dirty="0" smtClean="0"/>
              <a:t> </a:t>
            </a:r>
            <a:r>
              <a:rPr lang="it-IT" sz="2000" baseline="0" dirty="0" err="1" smtClean="0"/>
              <a:t>mapping</a:t>
            </a:r>
            <a:r>
              <a:rPr lang="it-IT" sz="2000" baseline="0" dirty="0" smtClean="0"/>
              <a:t> for </a:t>
            </a:r>
            <a:r>
              <a:rPr lang="it-IT" sz="2000" baseline="0" dirty="0" err="1" smtClean="0"/>
              <a:t>this</a:t>
            </a:r>
            <a:r>
              <a:rPr lang="it-IT" sz="2000" baseline="0" dirty="0" smtClean="0"/>
              <a:t> service</a:t>
            </a:r>
          </a:p>
          <a:p>
            <a:r>
              <a:rPr lang="it-IT" sz="2000" baseline="0" dirty="0" err="1" smtClean="0"/>
              <a:t>Perform</a:t>
            </a:r>
            <a:r>
              <a:rPr lang="it-IT" sz="2000" baseline="0" dirty="0" smtClean="0"/>
              <a:t> the API </a:t>
            </a:r>
            <a:r>
              <a:rPr lang="it-IT" sz="2000" baseline="0" dirty="0" err="1" smtClean="0"/>
              <a:t>exposed</a:t>
            </a:r>
            <a:r>
              <a:rPr lang="it-IT" sz="2000" baseline="0" dirty="0" smtClean="0"/>
              <a:t> </a:t>
            </a:r>
            <a:r>
              <a:rPr lang="it-IT" sz="2000" baseline="0" dirty="0" err="1" smtClean="0"/>
              <a:t>funtion</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this</a:t>
            </a:r>
            <a:r>
              <a:rPr lang="it-IT" sz="2000" dirty="0" smtClean="0"/>
              <a:t> </a:t>
            </a:r>
            <a:r>
              <a:rPr lang="it-IT" sz="2000" baseline="0" dirty="0" smtClean="0"/>
              <a:t>last </a:t>
            </a:r>
            <a:r>
              <a:rPr lang="it-IT" sz="2000" baseline="0" dirty="0" err="1" smtClean="0"/>
              <a:t>fragment</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evidence</a:t>
            </a:r>
            <a:r>
              <a:rPr lang="it-IT" sz="2000" baseline="0" dirty="0" smtClean="0"/>
              <a:t> of the web container start up </a:t>
            </a:r>
          </a:p>
          <a:p>
            <a:pPr marL="236901" indent="-236901">
              <a:buAutoNum type="arabicParenR"/>
            </a:pPr>
            <a:r>
              <a:rPr lang="it-IT" sz="2000" baseline="0" dirty="0" smtClean="0"/>
              <a:t>The </a:t>
            </a:r>
            <a:r>
              <a:rPr lang="it-IT" sz="2000" baseline="0" dirty="0" err="1" smtClean="0"/>
              <a:t>datasource</a:t>
            </a:r>
            <a:r>
              <a:rPr lang="it-IT" sz="2000" baseline="0" dirty="0" smtClean="0"/>
              <a:t> </a:t>
            </a:r>
            <a:r>
              <a:rPr lang="it-IT" sz="2000" baseline="0" dirty="0" err="1" smtClean="0"/>
              <a:t>resolution</a:t>
            </a:r>
            <a:r>
              <a:rPr lang="it-IT" sz="2000" baseline="0" dirty="0" smtClean="0"/>
              <a:t> </a:t>
            </a:r>
            <a:r>
              <a:rPr lang="it-IT" sz="2000" baseline="0" dirty="0" err="1" smtClean="0"/>
              <a:t>according</a:t>
            </a:r>
            <a:r>
              <a:rPr lang="it-IT" sz="2000" baseline="0" dirty="0" smtClean="0"/>
              <a:t> to the </a:t>
            </a:r>
            <a:r>
              <a:rPr lang="it-IT" sz="2000" baseline="0" dirty="0" err="1" smtClean="0"/>
              <a:t>properties</a:t>
            </a:r>
            <a:r>
              <a:rPr lang="it-IT" sz="2000" baseline="0" dirty="0" smtClean="0"/>
              <a:t> file </a:t>
            </a:r>
            <a:r>
              <a:rPr lang="it-IT" sz="2000" baseline="0" dirty="0" err="1" smtClean="0"/>
              <a:t>choosen</a:t>
            </a:r>
            <a:r>
              <a:rPr lang="it-IT" sz="2000" baseline="0" dirty="0" smtClean="0"/>
              <a:t> </a:t>
            </a:r>
            <a:r>
              <a:rPr lang="it-IT" sz="2000" baseline="0" dirty="0" err="1" smtClean="0"/>
              <a:t>at</a:t>
            </a:r>
            <a:r>
              <a:rPr lang="it-IT" sz="2000" baseline="0" dirty="0" smtClean="0"/>
              <a:t> start up</a:t>
            </a:r>
          </a:p>
          <a:p>
            <a:pPr marL="236901" indent="-236901">
              <a:buAutoNum type="arabicParenR"/>
            </a:pPr>
            <a:r>
              <a:rPr lang="it-IT" sz="2000" baseline="0" dirty="0" smtClean="0"/>
              <a:t>The </a:t>
            </a:r>
            <a:r>
              <a:rPr lang="it-IT" sz="2000" baseline="0" dirty="0" err="1" smtClean="0"/>
              <a:t>evidence</a:t>
            </a:r>
            <a:r>
              <a:rPr lang="it-IT" sz="2000" baseline="0" dirty="0" smtClean="0"/>
              <a:t> </a:t>
            </a:r>
            <a:r>
              <a:rPr lang="it-IT" sz="2000" baseline="0" dirty="0" err="1" smtClean="0"/>
              <a:t>that</a:t>
            </a:r>
            <a:r>
              <a:rPr lang="it-IT" sz="2000" baseline="0" dirty="0" smtClean="0"/>
              <a:t> the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r>
              <a:rPr lang="it-IT" sz="2000" baseline="0" dirty="0" err="1" smtClean="0"/>
              <a:t>has</a:t>
            </a:r>
            <a:r>
              <a:rPr lang="it-IT" sz="2000" baseline="0" dirty="0" smtClean="0"/>
              <a:t> </a:t>
            </a:r>
            <a:r>
              <a:rPr lang="it-IT" sz="2000" baseline="0" dirty="0" err="1" smtClean="0"/>
              <a:t>started</a:t>
            </a:r>
            <a:r>
              <a:rPr lang="it-IT" sz="2000" baseline="0" dirty="0" smtClean="0"/>
              <a:t> </a:t>
            </a:r>
            <a:r>
              <a:rPr lang="it-IT" sz="2000" baseline="0" dirty="0" err="1" smtClean="0"/>
              <a:t>correctly</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pPr defTabSz="947607">
              <a:defRPr/>
            </a:pPr>
            <a:r>
              <a:rPr lang="it-IT" sz="2000" baseline="0" dirty="0" smtClean="0"/>
              <a:t>[SEQUENCE]</a:t>
            </a:r>
          </a:p>
          <a:p>
            <a:pPr defTabSz="947607">
              <a:defRPr/>
            </a:pPr>
            <a:r>
              <a:rPr lang="it-IT" sz="2000" baseline="0" dirty="0" smtClean="0"/>
              <a:t>once the </a:t>
            </a:r>
            <a:r>
              <a:rPr lang="it-IT" sz="2000" baseline="0" dirty="0" err="1" smtClean="0"/>
              <a:t>developers</a:t>
            </a:r>
            <a:r>
              <a:rPr lang="it-IT" sz="2000" baseline="0" dirty="0" smtClean="0"/>
              <a:t> </a:t>
            </a:r>
            <a:r>
              <a:rPr lang="it-IT" sz="2000" baseline="0" dirty="0" err="1" smtClean="0"/>
              <a:t>have</a:t>
            </a:r>
            <a:r>
              <a:rPr lang="it-IT" sz="2000" baseline="0" dirty="0" smtClean="0"/>
              <a:t> </a:t>
            </a:r>
            <a:r>
              <a:rPr lang="it-IT" sz="2000" baseline="0" dirty="0" err="1" smtClean="0"/>
              <a:t>finished</a:t>
            </a:r>
            <a:r>
              <a:rPr lang="it-IT" sz="2000" baseline="0" dirty="0" smtClean="0"/>
              <a:t> </a:t>
            </a:r>
            <a:r>
              <a:rPr lang="it-IT" sz="2000" baseline="0" dirty="0" err="1" smtClean="0"/>
              <a:t>their</a:t>
            </a:r>
            <a:r>
              <a:rPr lang="it-IT" sz="2000" baseline="0" dirty="0" smtClean="0"/>
              <a:t> task of </a:t>
            </a:r>
            <a:r>
              <a:rPr lang="it-IT" sz="2000" baseline="0" dirty="0" err="1" smtClean="0"/>
              <a:t>committing</a:t>
            </a:r>
            <a:r>
              <a:rPr lang="it-IT" sz="2000" baseline="0" dirty="0" smtClean="0"/>
              <a:t> the </a:t>
            </a:r>
            <a:r>
              <a:rPr lang="it-IT" sz="2000" baseline="0" dirty="0" err="1" smtClean="0"/>
              <a:t>commit</a:t>
            </a:r>
            <a:r>
              <a:rPr lang="it-IT" sz="2000" baseline="0" dirty="0" smtClean="0"/>
              <a:t> master merge </a:t>
            </a:r>
            <a:r>
              <a:rPr lang="it-IT" sz="2000" baseline="0" dirty="0" err="1" smtClean="0"/>
              <a:t>their</a:t>
            </a:r>
            <a:r>
              <a:rPr lang="it-IT" sz="2000" baseline="0" dirty="0" smtClean="0"/>
              <a:t> code </a:t>
            </a:r>
            <a:r>
              <a:rPr lang="it-IT" sz="2000" baseline="0" dirty="0" err="1" smtClean="0"/>
              <a:t>into</a:t>
            </a:r>
            <a:r>
              <a:rPr lang="it-IT" sz="2000" baseline="0" dirty="0" smtClean="0"/>
              <a:t> an </a:t>
            </a:r>
            <a:r>
              <a:rPr lang="it-IT" sz="2000" baseline="0" dirty="0" err="1" smtClean="0"/>
              <a:t>integration</a:t>
            </a:r>
            <a:r>
              <a:rPr lang="it-IT" sz="2000" baseline="0" dirty="0" smtClean="0"/>
              <a:t> </a:t>
            </a:r>
            <a:r>
              <a:rPr lang="it-IT" sz="2000" baseline="0" dirty="0" err="1" smtClean="0"/>
              <a:t>branch</a:t>
            </a:r>
            <a:r>
              <a:rPr lang="it-IT" sz="2000" baseline="0" dirty="0" smtClean="0"/>
              <a:t> building the </a:t>
            </a:r>
            <a:r>
              <a:rPr lang="it-IT" sz="2000" baseline="0" dirty="0" err="1" smtClean="0"/>
              <a:t>executable</a:t>
            </a:r>
            <a:r>
              <a:rPr lang="it-IT" sz="2000" baseline="0" dirty="0" smtClean="0"/>
              <a:t> </a:t>
            </a:r>
            <a:r>
              <a:rPr lang="it-IT" sz="2000" baseline="0" dirty="0" err="1" smtClean="0"/>
              <a:t>artifacts</a:t>
            </a:r>
            <a:r>
              <a:rPr lang="it-IT" sz="2000" baseline="0" dirty="0" smtClean="0"/>
              <a:t>. </a:t>
            </a:r>
          </a:p>
          <a:p>
            <a:pPr defTabSz="947607">
              <a:defRPr/>
            </a:pPr>
            <a:r>
              <a:rPr lang="it-IT" sz="2000" baseline="0" dirty="0" err="1" smtClean="0"/>
              <a:t>Then</a:t>
            </a:r>
            <a:r>
              <a:rPr lang="it-IT" sz="2000" baseline="0" dirty="0" smtClean="0"/>
              <a:t> he </a:t>
            </a:r>
            <a:r>
              <a:rPr lang="it-IT" sz="2000" baseline="0" dirty="0" err="1" smtClean="0"/>
              <a:t>requests</a:t>
            </a:r>
            <a:r>
              <a:rPr lang="it-IT" sz="2000" baseline="0" dirty="0" smtClean="0"/>
              <a:t> the building of an image from </a:t>
            </a:r>
            <a:r>
              <a:rPr lang="it-IT" sz="2000" baseline="0" dirty="0" err="1" smtClean="0"/>
              <a:t>Docker</a:t>
            </a:r>
            <a:r>
              <a:rPr lang="it-IT" sz="2000" baseline="0" dirty="0" smtClean="0"/>
              <a:t>. </a:t>
            </a:r>
          </a:p>
          <a:p>
            <a:pPr defTabSz="947607">
              <a:defRPr/>
            </a:pPr>
            <a:r>
              <a:rPr lang="it-IT" sz="2000" baseline="0" dirty="0" smtClean="0"/>
              <a:t>Once the image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completed</a:t>
            </a:r>
            <a:r>
              <a:rPr lang="it-IT" sz="2000" baseline="0" dirty="0" smtClean="0"/>
              <a:t>, he </a:t>
            </a:r>
            <a:r>
              <a:rPr lang="it-IT" sz="2000" baseline="0" dirty="0" err="1" smtClean="0"/>
              <a:t>runs</a:t>
            </a:r>
            <a:r>
              <a:rPr lang="it-IT" sz="2000" baseline="0" dirty="0" smtClean="0"/>
              <a:t> the container in </a:t>
            </a:r>
            <a:r>
              <a:rPr lang="it-IT" sz="2000" baseline="0" dirty="0" err="1" smtClean="0"/>
              <a:t>order</a:t>
            </a:r>
            <a:r>
              <a:rPr lang="it-IT" sz="2000" baseline="0" dirty="0" smtClean="0"/>
              <a:t> to </a:t>
            </a:r>
            <a:r>
              <a:rPr lang="it-IT" sz="2000" baseline="0" dirty="0" err="1" smtClean="0"/>
              <a:t>execute</a:t>
            </a:r>
            <a:r>
              <a:rPr lang="it-IT" sz="2000" baseline="0" dirty="0" smtClean="0"/>
              <a:t> and </a:t>
            </a:r>
            <a:r>
              <a:rPr lang="it-IT" sz="2000" baseline="0" dirty="0" err="1" smtClean="0"/>
              <a:t>carry</a:t>
            </a:r>
            <a:r>
              <a:rPr lang="it-IT" sz="2000" baseline="0" dirty="0" smtClean="0"/>
              <a:t> out the </a:t>
            </a:r>
            <a:r>
              <a:rPr lang="it-IT" sz="2000" baseline="0" dirty="0" err="1" smtClean="0"/>
              <a:t>integration</a:t>
            </a:r>
            <a:r>
              <a:rPr lang="it-IT" sz="2000" baseline="0" dirty="0" smtClean="0"/>
              <a:t> test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3</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the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a:t>List of </a:t>
            </a:r>
            <a:r>
              <a:rPr lang="it-IT" sz="1600" dirty="0" err="1"/>
              <a:t>available</a:t>
            </a:r>
            <a:r>
              <a:rPr lang="it-IT" sz="1600" dirty="0"/>
              <a:t> </a:t>
            </a:r>
            <a:r>
              <a:rPr lang="it-IT" sz="1600" dirty="0" smtClean="0"/>
              <a:t>images in the </a:t>
            </a:r>
            <a:r>
              <a:rPr lang="it-IT" sz="1600" dirty="0" err="1" smtClean="0"/>
              <a:t>system</a:t>
            </a:r>
            <a:endParaRPr lang="it-IT" sz="1600" dirty="0"/>
          </a:p>
          <a:p>
            <a:pPr lvl="1"/>
            <a:r>
              <a:rPr lang="it-IT" sz="1600" dirty="0" err="1" smtClean="0"/>
              <a:t>We</a:t>
            </a:r>
            <a:r>
              <a:rPr lang="it-IT" sz="1600" dirty="0" smtClean="0"/>
              <a:t> </a:t>
            </a:r>
            <a:r>
              <a:rPr lang="it-IT" sz="1600" dirty="0" err="1" smtClean="0"/>
              <a:t>have</a:t>
            </a:r>
            <a:r>
              <a:rPr lang="it-IT" sz="1600" dirty="0" smtClean="0"/>
              <a:t> </a:t>
            </a:r>
            <a:r>
              <a:rPr lang="it-IT" sz="1600" dirty="0" err="1" smtClean="0"/>
              <a:t>Two</a:t>
            </a:r>
            <a:r>
              <a:rPr lang="it-IT" sz="1600" dirty="0" smtClean="0"/>
              <a:t> </a:t>
            </a:r>
            <a:r>
              <a:rPr lang="it-IT" sz="1600" dirty="0"/>
              <a:t>base </a:t>
            </a:r>
            <a:r>
              <a:rPr lang="it-IT" sz="1600" dirty="0" smtClean="0"/>
              <a:t>images:</a:t>
            </a:r>
            <a:endParaRPr lang="it-IT" sz="1600" dirty="0"/>
          </a:p>
          <a:p>
            <a:pPr lvl="2"/>
            <a:r>
              <a:rPr lang="it-IT" sz="1600" dirty="0"/>
              <a:t>Java</a:t>
            </a:r>
          </a:p>
          <a:p>
            <a:pPr lvl="2"/>
            <a:r>
              <a:rPr lang="it-IT" sz="1600" dirty="0" err="1" smtClean="0"/>
              <a:t>MySql</a:t>
            </a:r>
            <a:endParaRPr lang="it-IT" sz="1600" dirty="0"/>
          </a:p>
          <a:p>
            <a:pPr lvl="1"/>
            <a:r>
              <a:rPr lang="it-IT" sz="1600" dirty="0" err="1" smtClean="0"/>
              <a:t>Then</a:t>
            </a:r>
            <a:r>
              <a:rPr lang="it-IT" sz="1600" baseline="0" dirty="0" smtClean="0"/>
              <a:t> the </a:t>
            </a:r>
            <a:r>
              <a:rPr lang="it-IT" sz="1600" dirty="0" smtClean="0"/>
              <a:t>new image </a:t>
            </a:r>
            <a:r>
              <a:rPr lang="it-IT" sz="1600" dirty="0" err="1" smtClean="0"/>
              <a:t>that</a:t>
            </a:r>
            <a:r>
              <a:rPr lang="it-IT" sz="1600" baseline="0" dirty="0" smtClean="0"/>
              <a:t> </a:t>
            </a:r>
            <a:r>
              <a:rPr lang="it-IT" sz="1600" baseline="0" dirty="0" err="1" smtClean="0"/>
              <a:t>corresponds</a:t>
            </a:r>
            <a:r>
              <a:rPr lang="it-IT" sz="1600" baseline="0" dirty="0" smtClean="0"/>
              <a:t> to the </a:t>
            </a:r>
            <a:r>
              <a:rPr lang="it-IT" sz="1600" baseline="0" dirty="0" err="1" smtClean="0"/>
              <a:t>newly</a:t>
            </a:r>
            <a:r>
              <a:rPr lang="it-IT" sz="1600" baseline="0" dirty="0" smtClean="0"/>
              <a:t> </a:t>
            </a:r>
            <a:r>
              <a:rPr lang="it-IT" sz="1600" baseline="0" dirty="0" err="1" smtClean="0"/>
              <a:t>compiled</a:t>
            </a:r>
            <a:r>
              <a:rPr lang="it-IT" sz="1600" baseline="0" dirty="0" smtClean="0"/>
              <a:t> </a:t>
            </a:r>
            <a:r>
              <a:rPr lang="it-IT" sz="1600" dirty="0" err="1" smtClean="0"/>
              <a:t>microservice</a:t>
            </a:r>
            <a:endParaRPr lang="it-IT" sz="1600" dirty="0"/>
          </a:p>
          <a:p>
            <a:pPr lvl="1"/>
            <a:endParaRPr lang="it-IT" sz="1600"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dirty="0"/>
          </a:p>
          <a:p>
            <a:pPr defTabSz="947607">
              <a:defRPr/>
            </a:pPr>
            <a:r>
              <a:rPr lang="it-IT" sz="1600" dirty="0" err="1" smtClean="0"/>
              <a:t>Next</a:t>
            </a:r>
            <a:r>
              <a:rPr lang="it-IT" sz="1600" dirty="0" smtClean="0"/>
              <a:t>, the </a:t>
            </a:r>
            <a:r>
              <a:rPr lang="it-IT" sz="1600" dirty="0" err="1" smtClean="0"/>
              <a:t>specifications</a:t>
            </a:r>
            <a:r>
              <a:rPr lang="it-IT" sz="1600" baseline="0" dirty="0" smtClean="0"/>
              <a:t> of the </a:t>
            </a:r>
            <a:r>
              <a:rPr lang="it-IT" sz="1600" baseline="0" dirty="0" err="1" smtClean="0"/>
              <a:t>command</a:t>
            </a:r>
            <a:r>
              <a:rPr lang="it-IT" sz="1600" baseline="0" dirty="0" smtClean="0"/>
              <a:t> </a:t>
            </a:r>
            <a:r>
              <a:rPr lang="it-IT" sz="1600" baseline="0" dirty="0" err="1" smtClean="0"/>
              <a:t>l</a:t>
            </a:r>
            <a:r>
              <a:rPr lang="it-IT" sz="1600" dirty="0" err="1" smtClean="0"/>
              <a:t>ines</a:t>
            </a:r>
            <a:r>
              <a:rPr lang="it-IT" sz="1600" dirty="0" smtClean="0"/>
              <a:t> are:</a:t>
            </a:r>
            <a:endParaRPr lang="it-IT" sz="1600" dirty="0"/>
          </a:p>
          <a:p>
            <a:pPr marL="473804" indent="-473804">
              <a:buFont typeface="+mj-lt"/>
              <a:buAutoNum type="arabicPeriod"/>
            </a:pPr>
            <a:r>
              <a:rPr lang="it-IT" sz="1600" dirty="0"/>
              <a:t>Container </a:t>
            </a:r>
            <a:r>
              <a:rPr lang="it-IT" sz="1600" dirty="0" err="1"/>
              <a:t>name</a:t>
            </a:r>
            <a:r>
              <a:rPr lang="it-IT" sz="1600" dirty="0"/>
              <a:t> </a:t>
            </a:r>
          </a:p>
          <a:p>
            <a:pPr marL="473804" indent="-473804">
              <a:buFont typeface="+mj-lt"/>
              <a:buAutoNum type="arabicPeriod"/>
            </a:pPr>
            <a:r>
              <a:rPr lang="it-IT" sz="1600" dirty="0"/>
              <a:t>-d </a:t>
            </a:r>
            <a:r>
              <a:rPr lang="it-IT" sz="1600" dirty="0" err="1" smtClean="0"/>
              <a:t>corresponds</a:t>
            </a:r>
            <a:r>
              <a:rPr lang="it-IT" sz="1600" dirty="0" smtClean="0"/>
              <a:t> to</a:t>
            </a:r>
            <a:r>
              <a:rPr lang="it-IT" sz="1600" baseline="0" dirty="0" smtClean="0"/>
              <a:t> </a:t>
            </a:r>
            <a:r>
              <a:rPr lang="it-IT" sz="1600" dirty="0" err="1" smtClean="0"/>
              <a:t>demon</a:t>
            </a:r>
            <a:r>
              <a:rPr lang="it-IT" sz="1600" dirty="0" smtClean="0"/>
              <a:t> mode of </a:t>
            </a:r>
            <a:r>
              <a:rPr lang="it-IT" sz="1600" dirty="0" err="1" smtClean="0"/>
              <a:t>execution</a:t>
            </a:r>
            <a:endParaRPr lang="it-IT" sz="1600" dirty="0"/>
          </a:p>
          <a:p>
            <a:pPr marL="473804" indent="-473804">
              <a:buFont typeface="+mj-lt"/>
              <a:buAutoNum type="arabicPeriod"/>
            </a:pPr>
            <a:r>
              <a:rPr lang="it-IT" sz="1600" dirty="0"/>
              <a:t>-p </a:t>
            </a:r>
            <a:r>
              <a:rPr lang="it-IT" sz="1600" dirty="0" err="1"/>
              <a:t>is</a:t>
            </a:r>
            <a:r>
              <a:rPr lang="it-IT" sz="1600" dirty="0"/>
              <a:t> the </a:t>
            </a:r>
            <a:r>
              <a:rPr lang="it-IT" sz="1600" dirty="0" err="1"/>
              <a:t>parameter</a:t>
            </a:r>
            <a:r>
              <a:rPr lang="it-IT" sz="1600" dirty="0"/>
              <a:t> </a:t>
            </a:r>
            <a:r>
              <a:rPr lang="it-IT" sz="1600" dirty="0" smtClean="0"/>
              <a:t>of </a:t>
            </a:r>
            <a:r>
              <a:rPr lang="en-US" sz="1600" dirty="0" smtClean="0"/>
              <a:t>port </a:t>
            </a:r>
            <a:r>
              <a:rPr lang="en-US" sz="1600" dirty="0"/>
              <a:t>mapping that associates a host port with a container port</a:t>
            </a:r>
            <a:r>
              <a:rPr lang="en-US" sz="1600" dirty="0" smtClean="0"/>
              <a:t>.</a:t>
            </a:r>
            <a:endParaRPr lang="it-IT" sz="1600" dirty="0"/>
          </a:p>
          <a:p>
            <a:pPr marL="236901" indent="-236901">
              <a:buFont typeface="+mj-lt"/>
              <a:buAutoNum type="arabicPeriod"/>
            </a:pPr>
            <a:r>
              <a:rPr lang="it-IT" sz="1600" dirty="0" smtClean="0"/>
              <a:t>The last </a:t>
            </a:r>
            <a:r>
              <a:rPr lang="it-IT" sz="1600" dirty="0" err="1" smtClean="0"/>
              <a:t>is</a:t>
            </a:r>
            <a:r>
              <a:rPr lang="it-IT" sz="1600" dirty="0" smtClean="0"/>
              <a:t> the Image </a:t>
            </a:r>
            <a:r>
              <a:rPr lang="it-IT" sz="1600" dirty="0" err="1"/>
              <a:t>name</a:t>
            </a:r>
            <a:r>
              <a:rPr lang="it-IT" sz="1600" dirty="0"/>
              <a:t> </a:t>
            </a:r>
            <a:endParaRPr lang="it-IT" sz="1600" dirty="0" smtClean="0"/>
          </a:p>
          <a:p>
            <a:pPr marL="0" indent="0">
              <a:buFont typeface="+mj-lt"/>
              <a:buNone/>
            </a:pPr>
            <a:endParaRPr lang="it-IT" sz="1600" dirty="0" smtClean="0"/>
          </a:p>
          <a:p>
            <a:pPr marL="0" indent="0">
              <a:buFont typeface="+mj-lt"/>
              <a:buNone/>
            </a:pPr>
            <a:r>
              <a:rPr lang="it-IT" sz="1600" dirty="0" err="1" smtClean="0"/>
              <a:t>Finally</a:t>
            </a:r>
            <a:r>
              <a:rPr lang="it-IT" sz="1600" dirty="0" smtClean="0"/>
              <a:t>,</a:t>
            </a:r>
            <a:r>
              <a:rPr lang="it-IT" sz="1600" baseline="0" dirty="0" smtClean="0"/>
              <a:t> the </a:t>
            </a:r>
            <a:r>
              <a:rPr lang="it-IT" sz="1600" baseline="0" dirty="0" err="1" smtClean="0"/>
              <a:t>instructions</a:t>
            </a:r>
            <a:r>
              <a:rPr lang="it-IT" sz="1600" baseline="0" dirty="0" smtClean="0"/>
              <a:t> </a:t>
            </a:r>
            <a:r>
              <a:rPr lang="it-IT" sz="1600" baseline="0" dirty="0" err="1" smtClean="0"/>
              <a:t>necessary</a:t>
            </a:r>
            <a:r>
              <a:rPr lang="it-IT" sz="1600" baseline="0" dirty="0" smtClean="0"/>
              <a:t> to </a:t>
            </a:r>
            <a:r>
              <a:rPr lang="it-IT" sz="1600" baseline="0" dirty="0" err="1" smtClean="0"/>
              <a:t>obtain</a:t>
            </a:r>
            <a:r>
              <a:rPr lang="it-IT" sz="1600" baseline="0" dirty="0" smtClean="0"/>
              <a:t> the list of </a:t>
            </a:r>
            <a:r>
              <a:rPr lang="it-IT" sz="1600" baseline="0" dirty="0" err="1" smtClean="0"/>
              <a:t>available</a:t>
            </a:r>
            <a:r>
              <a:rPr lang="it-IT" sz="1600" baseline="0" dirty="0" smtClean="0"/>
              <a:t> images and containers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800" dirty="0" smtClean="0"/>
              <a:t>This is a SEQUENCE DIAGRAM of the QUALITY ASSURANCE process  </a:t>
            </a:r>
          </a:p>
          <a:p>
            <a:r>
              <a:rPr lang="en-US" sz="1800" dirty="0" smtClean="0"/>
              <a:t>It starts at the end of the integration test. </a:t>
            </a:r>
          </a:p>
          <a:p>
            <a:pPr marL="473804" indent="-473804">
              <a:buFont typeface="+mj-lt"/>
              <a:buAutoNum type="arabicPeriod"/>
            </a:pPr>
            <a:r>
              <a:rPr lang="en-US" sz="1800" b="1" dirty="0" smtClean="0"/>
              <a:t>The commit master promotes the integrated code to the QA Branch </a:t>
            </a:r>
          </a:p>
          <a:p>
            <a:pPr marL="473804" indent="-473804">
              <a:buFont typeface="+mj-lt"/>
              <a:buAutoNum type="arabicPeriod"/>
            </a:pPr>
            <a:r>
              <a:rPr lang="en-US" sz="18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JENKINS BUILD</a:t>
            </a:r>
            <a:r>
              <a:rPr lang="en-US" sz="1800" b="1" dirty="0" smtClean="0"/>
              <a:t>]</a:t>
            </a:r>
          </a:p>
          <a:p>
            <a:pPr marL="473804" indent="-473804">
              <a:buFont typeface="+mj-lt"/>
              <a:buAutoNum type="arabicPeriod"/>
            </a:pPr>
            <a:r>
              <a:rPr lang="en-US" sz="1800" b="1" dirty="0" smtClean="0"/>
              <a:t>Next, Jenkins builds the executable artifacts</a:t>
            </a:r>
          </a:p>
          <a:p>
            <a:pPr marL="473804" indent="-473804">
              <a:buFont typeface="+mj-lt"/>
              <a:buAutoNum type="arabicPeriod"/>
            </a:pPr>
            <a:r>
              <a:rPr lang="en-US" sz="1800" b="1" dirty="0" smtClean="0"/>
              <a:t>Then, Jenkins publishes the </a:t>
            </a:r>
            <a:r>
              <a:rPr lang="en-US" sz="1800" b="1" dirty="0" err="1" smtClean="0"/>
              <a:t>dockerfile</a:t>
            </a:r>
            <a:r>
              <a:rPr lang="en-US" sz="1800" b="1" dirty="0" smtClean="0"/>
              <a:t> and the executable artifacts to </a:t>
            </a:r>
            <a:r>
              <a:rPr lang="en-US" sz="1800" b="1" dirty="0" err="1" smtClean="0"/>
              <a:t>GitHub</a:t>
            </a:r>
            <a:r>
              <a:rPr lang="en-US" sz="1800" b="1" dirty="0" smtClean="0"/>
              <a:t> </a:t>
            </a:r>
          </a:p>
          <a:p>
            <a:pPr marL="473804" indent="-473804">
              <a:buFont typeface="+mj-lt"/>
              <a:buAutoNum type="arabicPeriod"/>
            </a:pPr>
            <a:r>
              <a:rPr lang="en-US" sz="1800" b="1" dirty="0" smtClean="0"/>
              <a:t>Next, The commit master triggers a </a:t>
            </a:r>
            <a:r>
              <a:rPr lang="en-US" sz="1800" b="1" dirty="0" err="1" smtClean="0"/>
              <a:t>DockerHub</a:t>
            </a:r>
            <a:r>
              <a:rPr lang="en-US" sz="1800" b="1" dirty="0" smtClean="0"/>
              <a:t> build based on the recently published </a:t>
            </a:r>
            <a:r>
              <a:rPr lang="en-US" sz="1800" b="1" dirty="0" err="1" smtClean="0"/>
              <a:t>Dockerfile</a:t>
            </a:r>
            <a:endParaRPr lang="en-US" sz="18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DOCKERHUB BUILD</a:t>
            </a:r>
            <a:r>
              <a:rPr lang="en-US" sz="1800" b="1" dirty="0" smtClean="0"/>
              <a:t>]</a:t>
            </a:r>
          </a:p>
          <a:p>
            <a:pPr marL="473804" indent="-473804">
              <a:buFont typeface="+mj-lt"/>
              <a:buAutoNum type="arabicPeriod"/>
            </a:pPr>
            <a:r>
              <a:rPr lang="en-US" sz="1800" b="1" dirty="0" err="1" smtClean="0"/>
              <a:t>DockerHub</a:t>
            </a:r>
            <a:r>
              <a:rPr lang="en-US" sz="1800" b="1" dirty="0" smtClean="0"/>
              <a:t> then gets the </a:t>
            </a:r>
            <a:r>
              <a:rPr lang="en-US" sz="1800" b="1" dirty="0" err="1" smtClean="0"/>
              <a:t>Dockerfile</a:t>
            </a:r>
            <a:r>
              <a:rPr lang="en-US" sz="1800" b="1" dirty="0" smtClean="0"/>
              <a:t>  from GITHUB</a:t>
            </a:r>
          </a:p>
          <a:p>
            <a:pPr marL="473804" indent="-473804">
              <a:buFont typeface="+mj-lt"/>
              <a:buAutoNum type="arabicPeriod"/>
            </a:pPr>
            <a:r>
              <a:rPr lang="en-US" sz="1800" b="1" dirty="0" smtClean="0"/>
              <a:t>When the build process is finished, the Test manager will be able to pull the image in order to execute the QA Test</a:t>
            </a:r>
          </a:p>
          <a:p>
            <a:pPr marL="473804" indent="-473804">
              <a:buFont typeface="+mj-lt"/>
              <a:buAutoNum type="arabicPeriod"/>
            </a:pPr>
            <a:endParaRPr lang="en-US" sz="1800" b="1" dirty="0" smtClean="0"/>
          </a:p>
          <a:p>
            <a:pPr marL="236901" indent="-236901">
              <a:buFont typeface="+mj-lt"/>
              <a:buAutoNum type="arabicPeriod"/>
            </a:pPr>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build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the</a:t>
            </a:r>
            <a:r>
              <a:rPr lang="it-IT" sz="2000" dirty="0" smtClean="0"/>
              <a:t>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dirty="0" smtClean="0"/>
              <a:t>In </a:t>
            </a:r>
            <a:r>
              <a:rPr lang="it-IT" sz="2000" strike="sngStrike" dirty="0" err="1" smtClean="0"/>
              <a:t>this</a:t>
            </a:r>
            <a:r>
              <a:rPr lang="it-IT" sz="2000" strike="sngStrike" dirty="0" smtClean="0"/>
              <a:t> </a:t>
            </a:r>
            <a:r>
              <a:rPr lang="it-IT" sz="2000" strike="sngStrike" baseline="0" dirty="0" err="1" smtClean="0"/>
              <a:t>fragment</a:t>
            </a:r>
            <a:r>
              <a:rPr lang="it-IT" sz="2000" strike="sngStrike" baseline="0" dirty="0" smtClean="0"/>
              <a:t> of the </a:t>
            </a:r>
            <a:r>
              <a:rPr lang="it-IT" sz="2000" strike="sngStrike" baseline="0" dirty="0" err="1" smtClean="0"/>
              <a:t>maven</a:t>
            </a:r>
            <a:r>
              <a:rPr lang="it-IT" sz="2000" strike="sngStrike" baseline="0" dirty="0" smtClean="0"/>
              <a:t> </a:t>
            </a:r>
            <a:r>
              <a:rPr lang="it-IT" sz="2000" strike="sngStrike" baseline="0" dirty="0" err="1" smtClean="0"/>
              <a:t>build</a:t>
            </a:r>
            <a:r>
              <a:rPr lang="it-IT" sz="2000" strike="sngStrike" baseline="0" dirty="0" smtClean="0"/>
              <a:t> </a:t>
            </a:r>
            <a:r>
              <a:rPr lang="it-IT" sz="2000" strike="sngStrike" baseline="0" dirty="0" err="1" smtClean="0"/>
              <a:t>descriptor</a:t>
            </a:r>
            <a:r>
              <a:rPr lang="it-IT" sz="2000" strike="sngStrike" baseline="0" dirty="0" smtClean="0"/>
              <a:t> ,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the </a:t>
            </a:r>
            <a:r>
              <a:rPr lang="it-IT" sz="2000" strike="sngStrike" baseline="0" dirty="0" err="1" smtClean="0"/>
              <a:t>Maven</a:t>
            </a:r>
            <a:r>
              <a:rPr lang="it-IT" sz="2000" strike="sngStrike" baseline="0" dirty="0" smtClean="0"/>
              <a:t> </a:t>
            </a:r>
            <a:r>
              <a:rPr lang="it-IT" sz="2000" strike="sngStrike" baseline="0" dirty="0" err="1" smtClean="0"/>
              <a:t>GitHub</a:t>
            </a:r>
            <a:r>
              <a:rPr lang="it-IT" sz="2000" strike="sngStrike" baseline="0" dirty="0" smtClean="0"/>
              <a:t> Plug-in </a:t>
            </a:r>
            <a:r>
              <a:rPr lang="it-IT" sz="2000" strike="sngStrike" baseline="0" dirty="0" err="1" smtClean="0"/>
              <a:t>configuration</a:t>
            </a:r>
            <a:r>
              <a:rPr lang="it-IT" sz="2000" strike="sngStrike" baseline="0" dirty="0" smtClean="0"/>
              <a:t> b</a:t>
            </a:r>
            <a:r>
              <a:rPr lang="it-IT" sz="2000" strike="sngStrike" dirty="0" smtClean="0"/>
              <a:t>y </a:t>
            </a:r>
            <a:r>
              <a:rPr lang="it-IT" sz="2000" strike="sngStrike" dirty="0" err="1" smtClean="0"/>
              <a:t>which</a:t>
            </a:r>
            <a:r>
              <a:rPr lang="it-IT" sz="2000" strike="sngStrike" dirty="0" smtClean="0"/>
              <a:t> </a:t>
            </a:r>
            <a:r>
              <a:rPr lang="it-IT" sz="2000" strike="sngStrike" dirty="0" err="1" smtClean="0"/>
              <a:t>promote</a:t>
            </a:r>
            <a:r>
              <a:rPr lang="it-IT" sz="2000" strike="sngStrike" dirty="0" smtClean="0"/>
              <a:t> to</a:t>
            </a:r>
            <a:r>
              <a:rPr lang="it-IT" sz="2000" strike="sngStrike" baseline="0" dirty="0" smtClean="0"/>
              <a:t> a </a:t>
            </a:r>
            <a:r>
              <a:rPr lang="it-IT" sz="2000" strike="sngStrike" baseline="0" dirty="0" err="1" smtClean="0"/>
              <a:t>github</a:t>
            </a:r>
            <a:r>
              <a:rPr lang="it-IT" sz="2000" strike="sngStrike" baseline="0" dirty="0" smtClean="0"/>
              <a:t> </a:t>
            </a:r>
            <a:r>
              <a:rPr lang="it-IT" sz="2000" strike="sngStrike" baseline="0" dirty="0" err="1" smtClean="0"/>
              <a:t>repository</a:t>
            </a:r>
            <a:r>
              <a:rPr lang="it-IT" sz="2000" strike="sngStrike" dirty="0" smtClean="0"/>
              <a:t> the</a:t>
            </a:r>
            <a:r>
              <a:rPr lang="it-IT" sz="2000" strike="sngStrike" baseline="0" dirty="0" smtClean="0"/>
              <a:t> </a:t>
            </a:r>
            <a:r>
              <a:rPr lang="it-IT" sz="2000" strike="sngStrike" baseline="0" dirty="0" err="1" smtClean="0"/>
              <a:t>built</a:t>
            </a:r>
            <a:r>
              <a:rPr lang="it-IT" sz="2000" strike="sngStrike" baseline="0" dirty="0" smtClean="0"/>
              <a:t> </a:t>
            </a:r>
            <a:r>
              <a:rPr lang="it-IT" sz="2000" strike="sngStrike" baseline="0" dirty="0" err="1" smtClean="0"/>
              <a:t>artifacts</a:t>
            </a:r>
            <a:r>
              <a:rPr lang="it-IT" sz="2000" strike="sngStrike" baseline="0" dirty="0" smtClean="0"/>
              <a:t> and the </a:t>
            </a:r>
            <a:r>
              <a:rPr lang="it-IT" sz="2000" strike="sngStrike" baseline="0" dirty="0" err="1" smtClean="0"/>
              <a:t>dockerfile</a:t>
            </a:r>
            <a:endParaRPr lang="it-IT" sz="2000" strike="sngStrike" baseline="0" dirty="0" smtClean="0"/>
          </a:p>
          <a:p>
            <a:endParaRPr lang="it-IT" sz="2000" baseline="0" dirty="0" smtClean="0"/>
          </a:p>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a:t>
            </a:r>
            <a:r>
              <a:rPr lang="it-IT" sz="2400" dirty="0" err="1" smtClean="0"/>
              <a:t>build</a:t>
            </a:r>
            <a:r>
              <a:rPr lang="it-IT" sz="2400" dirty="0" smtClean="0"/>
              <a:t>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r>
              <a:rPr lang="it-IT" sz="2400" dirty="0" smtClean="0"/>
              <a:t> </a:t>
            </a:r>
            <a:r>
              <a:rPr lang="it-IT" sz="2400" dirty="0" err="1" smtClean="0"/>
              <a:t>Paas</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the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clearly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scenario the use of </a:t>
            </a:r>
            <a:r>
              <a:rPr lang="it-IT" sz="1800" dirty="0" err="1"/>
              <a:t>convenient</a:t>
            </a:r>
            <a:r>
              <a:rPr lang="it-IT" sz="1800" dirty="0"/>
              <a:t> 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a:t>approch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a:t>approach</a:t>
            </a:r>
            <a:r>
              <a:rPr lang="it-IT" sz="1800" dirty="0"/>
              <a:t> 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a:t>need</a:t>
            </a:r>
            <a:r>
              <a:rPr lang="it-IT" sz="1800" dirty="0"/>
              <a:t> (neo4j for social </a:t>
            </a:r>
            <a:r>
              <a:rPr lang="it-IT" sz="1800" dirty="0" err="1"/>
              <a:t>graph</a:t>
            </a:r>
            <a:r>
              <a:rPr lang="it-IT" sz="1800" dirty="0"/>
              <a:t>, </a:t>
            </a:r>
            <a:r>
              <a:rPr lang="it-IT" sz="1800" dirty="0" err="1"/>
              <a:t>elasticsearch</a:t>
            </a:r>
            <a:r>
              <a:rPr lang="it-IT" sz="1800" dirty="0"/>
              <a:t> for text </a:t>
            </a:r>
            <a:r>
              <a:rPr lang="it-IT" sz="1800" dirty="0" err="1"/>
              <a:t>serches</a:t>
            </a:r>
            <a:r>
              <a:rPr lang="it-IT" sz="1800" dirty="0"/>
              <a:t>, </a:t>
            </a:r>
            <a:r>
              <a:rPr lang="it-IT" sz="1800" dirty="0" err="1"/>
              <a:t>etc</a:t>
            </a:r>
            <a:r>
              <a:rPr lang="it-IT" sz="1800" dirty="0"/>
              <a:t>) </a:t>
            </a:r>
            <a:r>
              <a:rPr lang="it-IT" sz="1800" dirty="0" err="1"/>
              <a:t>obtaining</a:t>
            </a:r>
            <a:r>
              <a:rPr lang="it-IT" sz="1800" dirty="0"/>
              <a:t> the </a:t>
            </a:r>
            <a:r>
              <a:rPr lang="it-IT" sz="1800" dirty="0" err="1"/>
              <a:t>better</a:t>
            </a:r>
            <a:r>
              <a:rPr lang="it-IT" sz="1800" dirty="0"/>
              <a:t> 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introduce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service,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a:t>transaction</a:t>
            </a:r>
            <a:r>
              <a:rPr lang="it-IT" sz="1800" dirty="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smtClean="0"/>
              <a:t>[SLOW]</a:t>
            </a:r>
          </a:p>
          <a:p>
            <a:pPr defTabSz="947607">
              <a:defRPr/>
            </a:pPr>
            <a:r>
              <a:rPr lang="en-US" sz="2400" dirty="0" smtClean="0"/>
              <a:t>The </a:t>
            </a:r>
            <a:r>
              <a:rPr lang="en-US" sz="2400" dirty="0"/>
              <a:t>gathering of requirements is the first phase of the lifecycle process. </a:t>
            </a:r>
          </a:p>
          <a:p>
            <a:pPr defTabSz="947607">
              <a:defRPr/>
            </a:pPr>
            <a:r>
              <a:rPr lang="en-US" sz="2400" dirty="0"/>
              <a:t>Requirements could be classified  in Functional, </a:t>
            </a:r>
            <a:r>
              <a:rPr lang="en-US" sz="2400" dirty="0" smtClean="0"/>
              <a:t>Technical </a:t>
            </a:r>
            <a:r>
              <a:rPr lang="en-US" sz="2400" dirty="0"/>
              <a:t>and </a:t>
            </a:r>
            <a:r>
              <a:rPr lang="en-US" sz="2400" dirty="0" smtClean="0"/>
              <a:t>Project Management-related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smtClean="0"/>
              <a:t>example</a:t>
            </a:r>
            <a:r>
              <a:rPr lang="it-IT" dirty="0" smtClean="0"/>
              <a:t> shows the «base model» </a:t>
            </a:r>
            <a:r>
              <a:rPr lang="it-IT" dirty="0"/>
              <a:t>of an </a:t>
            </a:r>
            <a:r>
              <a:rPr lang="it-IT" dirty="0" smtClean="0"/>
              <a:t>«</a:t>
            </a:r>
            <a:r>
              <a:rPr lang="it-IT" dirty="0" err="1" smtClean="0"/>
              <a:t>event-driven</a:t>
            </a:r>
            <a:r>
              <a:rPr lang="it-IT" dirty="0" smtClean="0"/>
              <a:t> </a:t>
            </a:r>
            <a:r>
              <a:rPr lang="it-IT" dirty="0" err="1" smtClean="0"/>
              <a:t>architecture</a:t>
            </a:r>
            <a:r>
              <a:rPr lang="it-IT" dirty="0" smtClean="0"/>
              <a:t>» </a:t>
            </a:r>
            <a:r>
              <a:rPr lang="it-IT" dirty="0" err="1" smtClean="0"/>
              <a:t>which</a:t>
            </a:r>
            <a:r>
              <a:rPr lang="it-IT" baseline="0" dirty="0" smtClean="0"/>
              <a:t> </a:t>
            </a:r>
            <a:r>
              <a:rPr lang="it-IT" dirty="0" err="1" smtClean="0"/>
              <a:t>implements</a:t>
            </a:r>
            <a:r>
              <a:rPr lang="it-IT" dirty="0" smtClean="0"/>
              <a:t> the so-</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smtClean="0"/>
              <a:t>», a model by </a:t>
            </a:r>
            <a:r>
              <a:rPr lang="it-IT" dirty="0" err="1" smtClean="0"/>
              <a:t>which</a:t>
            </a:r>
            <a:r>
              <a:rPr lang="it-IT" dirty="0" smtClean="0"/>
              <a:t> </a:t>
            </a:r>
            <a:r>
              <a:rPr lang="it-IT" dirty="0" err="1" smtClean="0"/>
              <a:t>we</a:t>
            </a:r>
            <a:r>
              <a:rPr lang="it-IT" dirty="0" smtClean="0"/>
              <a:t> can</a:t>
            </a:r>
            <a:r>
              <a:rPr lang="it-IT" baseline="0" dirty="0" smtClean="0"/>
              <a:t> </a:t>
            </a:r>
            <a:r>
              <a:rPr lang="it-IT" baseline="0" dirty="0" err="1" smtClean="0"/>
              <a:t>obtain</a:t>
            </a:r>
            <a:r>
              <a:rPr lang="it-IT" baseline="0" dirty="0" smtClean="0"/>
              <a:t> data </a:t>
            </a:r>
            <a:r>
              <a:rPr lang="it-IT" baseline="0" dirty="0" err="1" smtClean="0"/>
              <a:t>consistency</a:t>
            </a:r>
            <a:r>
              <a:rPr lang="it-IT" baseline="0" dirty="0" smtClean="0"/>
              <a:t> </a:t>
            </a:r>
            <a:r>
              <a:rPr lang="it-IT" dirty="0" err="1" smtClean="0"/>
              <a:t>across</a:t>
            </a:r>
            <a:r>
              <a:rPr lang="it-IT" dirty="0" smtClean="0"/>
              <a:t> </a:t>
            </a:r>
            <a:r>
              <a:rPr lang="it-IT" dirty="0" err="1" smtClean="0"/>
              <a:t>different</a:t>
            </a:r>
            <a:r>
              <a:rPr lang="it-IT" dirty="0" smtClean="0"/>
              <a:t> </a:t>
            </a:r>
            <a:r>
              <a:rPr lang="it-IT" dirty="0" err="1" smtClean="0"/>
              <a:t>types</a:t>
            </a:r>
            <a:r>
              <a:rPr lang="it-IT" dirty="0" smtClean="0"/>
              <a:t> of data </a:t>
            </a:r>
            <a:r>
              <a:rPr lang="it-IT" dirty="0" err="1" smtClean="0"/>
              <a:t>storage</a:t>
            </a:r>
            <a:r>
              <a:rPr lang="it-IT" dirty="0" smtClean="0"/>
              <a:t> in a world </a:t>
            </a:r>
            <a:r>
              <a:rPr lang="it-IT" dirty="0" err="1" smtClean="0"/>
              <a:t>where</a:t>
            </a:r>
            <a:r>
              <a:rPr lang="it-IT" dirty="0" smtClean="0"/>
              <a:t> </a:t>
            </a:r>
            <a:r>
              <a:rPr lang="it-IT" dirty="0" err="1" smtClean="0"/>
              <a:t>distributed</a:t>
            </a:r>
            <a:r>
              <a:rPr lang="it-IT" dirty="0" smtClean="0"/>
              <a:t> </a:t>
            </a:r>
            <a:r>
              <a:rPr lang="it-IT" dirty="0" err="1" smtClean="0"/>
              <a:t>transaction</a:t>
            </a:r>
            <a:r>
              <a:rPr lang="it-IT" dirty="0" smtClean="0"/>
              <a:t> are </a:t>
            </a:r>
            <a:r>
              <a:rPr lang="it-IT" dirty="0" err="1" smtClean="0"/>
              <a:t>typically</a:t>
            </a:r>
            <a:r>
              <a:rPr lang="it-IT" baseline="0" dirty="0" smtClean="0"/>
              <a:t> </a:t>
            </a:r>
            <a:r>
              <a:rPr lang="it-IT" dirty="0" err="1" smtClean="0"/>
              <a:t>not</a:t>
            </a:r>
            <a:r>
              <a:rPr lang="it-IT" dirty="0" smtClean="0"/>
              <a:t> </a:t>
            </a:r>
            <a:r>
              <a:rPr lang="it-IT" dirty="0" err="1" smtClean="0"/>
              <a:t>supported</a:t>
            </a:r>
            <a:r>
              <a:rPr lang="it-IT" dirty="0" smtClean="0"/>
              <a:t>.</a:t>
            </a:r>
            <a:endParaRPr lang="it-IT" strike="sngStrike" dirty="0" smtClean="0"/>
          </a:p>
          <a:p>
            <a:pPr marL="1006833" lvl="1" indent="-533029" defTabSz="947607">
              <a:buFont typeface="+mj-lt"/>
              <a:buAutoNum type="arabicPeriod"/>
              <a:defRPr/>
            </a:pPr>
            <a:r>
              <a:rPr lang="it-IT" strike="sngStrike" dirty="0" smtClean="0"/>
              <a:t>data </a:t>
            </a:r>
            <a:r>
              <a:rPr lang="it-IT" strike="sngStrike" dirty="0" err="1"/>
              <a:t>consistency</a:t>
            </a:r>
            <a:r>
              <a:rPr lang="it-IT" strike="sngStrike" dirty="0"/>
              <a:t> </a:t>
            </a:r>
            <a:r>
              <a:rPr lang="it-IT" strike="sngStrike" dirty="0" err="1"/>
              <a:t>shoud</a:t>
            </a:r>
            <a:r>
              <a:rPr lang="it-IT" strike="sngStrike" dirty="0"/>
              <a:t> be </a:t>
            </a:r>
            <a:r>
              <a:rPr lang="it-IT" strike="sngStrike" dirty="0" err="1"/>
              <a:t>realized</a:t>
            </a:r>
            <a:r>
              <a:rPr lang="it-IT" strike="sngStrike" dirty="0"/>
              <a:t> by </a:t>
            </a:r>
            <a:r>
              <a:rPr lang="it-IT" strike="sngStrike" dirty="0" err="1"/>
              <a:t>asynchronous</a:t>
            </a:r>
            <a:r>
              <a:rPr lang="it-IT" strike="sngStrike" dirty="0"/>
              <a:t> non-</a:t>
            </a:r>
            <a:r>
              <a:rPr lang="it-IT" strike="sngStrike" dirty="0" err="1"/>
              <a:t>blocking</a:t>
            </a:r>
            <a:r>
              <a:rPr lang="it-IT" strike="sngStrike" dirty="0"/>
              <a:t> </a:t>
            </a:r>
            <a:r>
              <a:rPr lang="it-IT" strike="sngStrike" dirty="0" err="1"/>
              <a:t>operations</a:t>
            </a:r>
            <a:endParaRPr lang="it-IT" strike="sngStrike" dirty="0"/>
          </a:p>
          <a:p>
            <a:endParaRPr lang="it-IT" dirty="0"/>
          </a:p>
          <a:p>
            <a:pPr defTabSz="947607">
              <a:defRPr/>
            </a:pPr>
            <a:r>
              <a:rPr lang="it-IT" dirty="0"/>
              <a:t>The </a:t>
            </a:r>
            <a:r>
              <a:rPr lang="it-IT" dirty="0" err="1"/>
              <a:t>example</a:t>
            </a:r>
            <a:r>
              <a:rPr lang="it-IT" dirty="0"/>
              <a:t> </a:t>
            </a:r>
            <a:r>
              <a:rPr lang="it-IT" dirty="0" err="1" smtClean="0"/>
              <a:t>consists</a:t>
            </a:r>
            <a:r>
              <a:rPr lang="it-IT" dirty="0" smtClean="0"/>
              <a:t> </a:t>
            </a:r>
            <a:r>
              <a:rPr lang="it-IT" dirty="0"/>
              <a:t>of </a:t>
            </a:r>
            <a:r>
              <a:rPr lang="it-IT" dirty="0" err="1"/>
              <a:t>three</a:t>
            </a:r>
            <a:r>
              <a:rPr lang="it-IT" dirty="0"/>
              <a:t> </a:t>
            </a:r>
            <a:r>
              <a:rPr lang="it-IT" dirty="0" err="1" smtClean="0"/>
              <a:t>microservices</a:t>
            </a:r>
            <a:r>
              <a:rPr lang="it-IT" dirty="0" smtClean="0"/>
              <a:t>, </a:t>
            </a:r>
            <a:r>
              <a:rPr lang="it-IT" dirty="0" err="1" smtClean="0"/>
              <a:t>each</a:t>
            </a:r>
            <a:r>
              <a:rPr lang="it-IT" dirty="0" smtClean="0"/>
              <a:t> </a:t>
            </a:r>
            <a:r>
              <a:rPr lang="it-IT" dirty="0" err="1" smtClean="0"/>
              <a:t>represented</a:t>
            </a:r>
            <a:r>
              <a:rPr lang="it-IT" dirty="0" smtClean="0"/>
              <a:t> </a:t>
            </a:r>
            <a:r>
              <a:rPr lang="it-IT" dirty="0"/>
              <a:t>by the </a:t>
            </a:r>
            <a:r>
              <a:rPr lang="it-IT" dirty="0" smtClean="0"/>
              <a:t>blue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smtClean="0"/>
              <a:t>database </a:t>
            </a:r>
            <a:r>
              <a:rPr lang="it-IT" dirty="0" err="1" smtClean="0"/>
              <a:t>is</a:t>
            </a:r>
            <a:r>
              <a:rPr lang="it-IT" dirty="0" smtClean="0"/>
              <a:t> </a:t>
            </a:r>
            <a:r>
              <a:rPr lang="it-IT" dirty="0" err="1"/>
              <a:t>considered</a:t>
            </a:r>
            <a:r>
              <a:rPr lang="it-IT" dirty="0"/>
              <a:t> </a:t>
            </a:r>
            <a:r>
              <a:rPr lang="it-IT" dirty="0" smtClean="0"/>
              <a:t>an</a:t>
            </a:r>
            <a:r>
              <a:rPr lang="it-IT" baseline="0" dirty="0" smtClean="0"/>
              <a:t> </a:t>
            </a:r>
            <a:r>
              <a:rPr lang="it-IT" baseline="0" dirty="0" err="1" smtClean="0"/>
              <a:t>integral</a:t>
            </a:r>
            <a:r>
              <a:rPr lang="it-IT" baseline="0" dirty="0" smtClean="0"/>
              <a:t> </a:t>
            </a:r>
            <a:r>
              <a:rPr lang="it-IT" baseline="0" dirty="0" err="1" smtClean="0"/>
              <a:t>structural</a:t>
            </a:r>
            <a:r>
              <a:rPr lang="it-IT" baseline="0" dirty="0" smtClean="0"/>
              <a:t> component o</a:t>
            </a:r>
            <a:r>
              <a:rPr lang="it-IT" dirty="0" smtClean="0"/>
              <a:t>f </a:t>
            </a:r>
            <a:r>
              <a:rPr lang="it-IT" dirty="0"/>
              <a:t>the microservice</a:t>
            </a:r>
          </a:p>
          <a:p>
            <a:pPr lvl="1"/>
            <a:endParaRPr lang="it-IT" strike="sngStrike"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r>
              <a:rPr lang="it-IT" sz="2000" baseline="0" dirty="0" err="1" smtClean="0"/>
              <a:t>details</a:t>
            </a:r>
            <a:r>
              <a:rPr lang="it-IT" sz="2000" baseline="0" dirty="0" smtClean="0"/>
              <a:t> for </a:t>
            </a:r>
            <a:r>
              <a:rPr lang="it-IT" sz="2000" baseline="0" dirty="0" err="1" smtClean="0"/>
              <a:t>each</a:t>
            </a:r>
            <a:r>
              <a:rPr lang="it-IT" sz="2000" baseline="0" dirty="0" smtClean="0"/>
              <a:t> service </a:t>
            </a:r>
            <a:r>
              <a:rPr lang="it-IT" sz="2000" baseline="0" dirty="0" err="1" smtClean="0"/>
              <a:t>topic</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400" baseline="0" dirty="0" smtClean="0"/>
              <a:t>For the management service the </a:t>
            </a:r>
            <a:r>
              <a:rPr lang="it-IT" sz="2400" baseline="0" dirty="0" err="1" smtClean="0"/>
              <a:t>dashed</a:t>
            </a:r>
            <a:r>
              <a:rPr lang="it-IT" sz="2400" baseline="0" dirty="0" smtClean="0"/>
              <a:t> </a:t>
            </a:r>
            <a:r>
              <a:rPr lang="it-IT" sz="2400" baseline="0" dirty="0" err="1" smtClean="0"/>
              <a:t>lines</a:t>
            </a:r>
            <a:r>
              <a:rPr lang="it-IT" sz="2400" baseline="0" dirty="0" smtClean="0"/>
              <a:t> show the </a:t>
            </a:r>
            <a:r>
              <a:rPr lang="it-IT" sz="2400" baseline="0" dirty="0" err="1" smtClean="0"/>
              <a:t>publishing</a:t>
            </a:r>
            <a:r>
              <a:rPr lang="it-IT" sz="2400" baseline="0" dirty="0" smtClean="0"/>
              <a:t> </a:t>
            </a:r>
            <a:r>
              <a:rPr lang="it-IT" sz="2400" baseline="0" dirty="0" err="1" smtClean="0"/>
              <a:t>alternatives</a:t>
            </a:r>
            <a:r>
              <a:rPr lang="it-IT" sz="2400" baseline="0" dirty="0" smtClean="0"/>
              <a:t> in green and the </a:t>
            </a:r>
            <a:r>
              <a:rPr lang="it-IT" sz="2400" baseline="0" dirty="0" err="1" smtClean="0"/>
              <a:t>subscription</a:t>
            </a:r>
            <a:r>
              <a:rPr lang="it-IT" sz="2400" baseline="0" dirty="0" smtClean="0"/>
              <a:t> </a:t>
            </a:r>
            <a:r>
              <a:rPr lang="it-IT" sz="2400" baseline="0" dirty="0" err="1" smtClean="0"/>
              <a:t>alternatives</a:t>
            </a:r>
            <a:r>
              <a:rPr lang="it-IT" sz="2400" baseline="0" dirty="0" smtClean="0"/>
              <a:t> in blue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1800" dirty="0" err="1" smtClean="0"/>
              <a:t>Pictured</a:t>
            </a:r>
            <a:r>
              <a:rPr lang="it-IT" sz="1800" dirty="0" smtClean="0"/>
              <a:t> </a:t>
            </a:r>
            <a:r>
              <a:rPr lang="it-IT" sz="1800" dirty="0" err="1" smtClean="0"/>
              <a:t>above</a:t>
            </a:r>
            <a:r>
              <a:rPr lang="it-IT" sz="1800" dirty="0" smtClean="0"/>
              <a:t> are</a:t>
            </a:r>
            <a:r>
              <a:rPr lang="it-IT" sz="1800" baseline="0" dirty="0" smtClean="0"/>
              <a:t> </a:t>
            </a:r>
            <a:r>
              <a:rPr lang="it-IT" sz="1800" dirty="0" smtClean="0"/>
              <a:t>a </a:t>
            </a:r>
            <a:r>
              <a:rPr lang="it-IT" sz="1800" dirty="0" err="1" smtClean="0"/>
              <a:t>few</a:t>
            </a:r>
            <a:r>
              <a:rPr lang="it-IT" sz="1800" dirty="0" smtClean="0"/>
              <a:t> </a:t>
            </a:r>
            <a:r>
              <a:rPr lang="it-IT" sz="1800" dirty="0" err="1" smtClean="0"/>
              <a:t>implementation</a:t>
            </a:r>
            <a:r>
              <a:rPr lang="it-IT" sz="1800" dirty="0" smtClean="0"/>
              <a:t> </a:t>
            </a:r>
            <a:r>
              <a:rPr lang="it-IT" sz="1800" dirty="0" err="1" smtClean="0"/>
              <a:t>details</a:t>
            </a:r>
            <a:r>
              <a:rPr lang="it-IT" sz="1800" baseline="0" dirty="0" smtClean="0"/>
              <a:t> </a:t>
            </a:r>
            <a:r>
              <a:rPr lang="it-IT" sz="1800" baseline="0" dirty="0" err="1" smtClean="0"/>
              <a:t>regarding</a:t>
            </a:r>
            <a:r>
              <a:rPr lang="it-IT" sz="1800" baseline="0" dirty="0" smtClean="0"/>
              <a:t> the </a:t>
            </a:r>
            <a:r>
              <a:rPr lang="it-IT" sz="1800" baseline="0" dirty="0" err="1" smtClean="0"/>
              <a:t>framework</a:t>
            </a:r>
            <a:r>
              <a:rPr lang="it-IT" sz="1800" baseline="0" dirty="0" smtClean="0"/>
              <a:t>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r>
              <a:rPr lang="it-IT" sz="1800" dirty="0" smtClean="0"/>
              <a:t>and the </a:t>
            </a:r>
            <a:r>
              <a:rPr lang="it-IT" sz="1800" dirty="0" err="1" smtClean="0"/>
              <a:t>topics</a:t>
            </a:r>
            <a:r>
              <a:rPr lang="it-IT" sz="1800" dirty="0" smtClean="0"/>
              <a:t> </a:t>
            </a:r>
            <a:r>
              <a:rPr lang="it-IT" sz="1800" dirty="0" err="1" smtClean="0"/>
              <a:t>declaration</a:t>
            </a:r>
            <a:r>
              <a:rPr lang="it-IT" sz="1800" dirty="0" smtClean="0"/>
              <a:t> with </a:t>
            </a:r>
            <a:r>
              <a:rPr lang="it-IT" sz="1800" dirty="0" err="1" smtClean="0"/>
              <a:t>its</a:t>
            </a:r>
            <a:r>
              <a:rPr lang="it-IT" sz="1800" baseline="0" dirty="0" smtClean="0"/>
              <a:t> </a:t>
            </a:r>
            <a:r>
              <a:rPr lang="it-IT" sz="1800" baseline="0" dirty="0" err="1" smtClean="0"/>
              <a:t>corresponding</a:t>
            </a:r>
            <a:r>
              <a:rPr lang="it-IT" sz="1800" baseline="0" dirty="0" smtClean="0"/>
              <a:t> </a:t>
            </a:r>
            <a:r>
              <a:rPr lang="it-IT" sz="1800" baseline="0" dirty="0" err="1" smtClean="0"/>
              <a:t>interface</a:t>
            </a:r>
            <a:r>
              <a:rPr lang="it-IT" sz="1800" baseline="0" dirty="0" smtClean="0"/>
              <a:t>.</a:t>
            </a:r>
            <a:endParaRPr lang="it-IT" sz="1800" dirty="0" smtClean="0"/>
          </a:p>
          <a:p>
            <a:pPr defTabSz="947607">
              <a:defRPr/>
            </a:pPr>
            <a:endParaRPr lang="it-IT" sz="1800" dirty="0" smtClean="0"/>
          </a:p>
          <a:p>
            <a:pPr defTabSz="947607">
              <a:defRPr/>
            </a:pPr>
            <a:endParaRPr lang="it-IT" sz="1800" strike="sngStrike" dirty="0" smtClean="0"/>
          </a:p>
          <a:p>
            <a:pPr defTabSz="947607">
              <a:defRPr/>
            </a:pPr>
            <a:r>
              <a:rPr lang="it-IT" sz="1800" strike="sngStrike" dirty="0" smtClean="0"/>
              <a:t>The first</a:t>
            </a:r>
            <a:r>
              <a:rPr lang="it-IT" sz="1800" strike="sngStrike" baseline="0" dirty="0" smtClean="0"/>
              <a:t> </a:t>
            </a:r>
            <a:r>
              <a:rPr lang="it-IT" sz="1800" strike="sngStrike" baseline="0" dirty="0" err="1" smtClean="0"/>
              <a:t>is</a:t>
            </a:r>
            <a:r>
              <a:rPr lang="it-IT" sz="1800" strike="sngStrike" baseline="0" dirty="0" smtClean="0"/>
              <a:t> the </a:t>
            </a:r>
            <a:r>
              <a:rPr lang="it-IT" sz="1800" strike="sngStrike" baseline="0" dirty="0" err="1" smtClean="0"/>
              <a:t>Maven</a:t>
            </a:r>
            <a:r>
              <a:rPr lang="it-IT" sz="1800" strike="sngStrike" baseline="0" dirty="0" smtClean="0"/>
              <a:t> </a:t>
            </a:r>
            <a:r>
              <a:rPr lang="it-IT" sz="1800" strike="sngStrike" baseline="0" dirty="0" err="1" smtClean="0"/>
              <a:t>dependency</a:t>
            </a:r>
            <a:r>
              <a:rPr lang="it-IT" sz="1800" strike="sngStrike" baseline="0" dirty="0" smtClean="0"/>
              <a:t> to Spring </a:t>
            </a:r>
            <a:r>
              <a:rPr lang="it-IT" sz="1800" strike="sngStrike" baseline="0" dirty="0" err="1" smtClean="0"/>
              <a:t>Cloud</a:t>
            </a:r>
            <a:r>
              <a:rPr lang="it-IT" sz="1800" strike="sngStrike" baseline="0" dirty="0" smtClean="0"/>
              <a:t> </a:t>
            </a:r>
            <a:r>
              <a:rPr lang="it-IT" sz="1800" strike="sngStrike" baseline="0" dirty="0" err="1" smtClean="0"/>
              <a:t>Stream</a:t>
            </a:r>
            <a:r>
              <a:rPr lang="it-IT" sz="1800" strike="sngStrike" baseline="0" dirty="0" smtClean="0"/>
              <a:t> the framework </a:t>
            </a:r>
            <a:r>
              <a:rPr lang="it-IT" sz="1800" strike="sngStrike" baseline="0" dirty="0" err="1" smtClean="0"/>
              <a:t>used</a:t>
            </a:r>
            <a:r>
              <a:rPr lang="it-IT" sz="1800" strike="sngStrike" baseline="0" dirty="0" smtClean="0"/>
              <a:t> for the </a:t>
            </a:r>
            <a:r>
              <a:rPr lang="it-IT" sz="1800" strike="sngStrike" baseline="0" dirty="0" err="1" smtClean="0"/>
              <a:t>integration</a:t>
            </a:r>
            <a:r>
              <a:rPr lang="it-IT" sz="1800" strike="sngStrike" baseline="0" dirty="0" smtClean="0"/>
              <a:t> with Kafka</a:t>
            </a:r>
            <a:endParaRPr lang="it-IT" sz="1800" strike="sngStrike" dirty="0" smtClean="0"/>
          </a:p>
          <a:p>
            <a:pPr defTabSz="947607">
              <a:defRPr/>
            </a:pPr>
            <a:endParaRPr lang="it-IT" sz="1800" strike="sngStrike" dirty="0" smtClean="0"/>
          </a:p>
          <a:p>
            <a:pPr defTabSz="947607">
              <a:defRPr/>
            </a:pPr>
            <a:r>
              <a:rPr lang="it-IT" sz="1800" strike="sngStrike" dirty="0" err="1" smtClean="0"/>
              <a:t>Then</a:t>
            </a:r>
            <a:r>
              <a:rPr lang="it-IT" sz="1800" strike="sngStrike" dirty="0" smtClean="0"/>
              <a:t> are </a:t>
            </a:r>
            <a:r>
              <a:rPr lang="it-IT" sz="1800" strike="sngStrike" dirty="0" err="1" smtClean="0"/>
              <a:t>reported</a:t>
            </a:r>
            <a:r>
              <a:rPr lang="it-IT" sz="1800" strike="sngStrike" dirty="0" smtClean="0"/>
              <a:t> the binding</a:t>
            </a:r>
            <a:r>
              <a:rPr lang="it-IT" sz="1800" strike="sngStrike" baseline="0" dirty="0" smtClean="0"/>
              <a:t> </a:t>
            </a:r>
            <a:r>
              <a:rPr lang="it-IT" sz="1800" strike="sngStrike" baseline="0" dirty="0" err="1" smtClean="0"/>
              <a:t>declaration</a:t>
            </a:r>
            <a:r>
              <a:rPr lang="it-IT" sz="1800" strike="sngStrike" baseline="0" dirty="0" smtClean="0"/>
              <a:t> to the </a:t>
            </a:r>
            <a:r>
              <a:rPr lang="it-IT" sz="1800" strike="sngStrike" baseline="0" dirty="0" err="1" smtClean="0"/>
              <a:t>topics</a:t>
            </a:r>
            <a:r>
              <a:rPr lang="it-IT" sz="1800" strike="sngStrike" baseline="0" dirty="0" smtClean="0"/>
              <a:t> </a:t>
            </a:r>
            <a:r>
              <a:rPr lang="it-IT" sz="1800" strike="sngStrike" baseline="0" dirty="0" err="1" smtClean="0"/>
              <a:t>coded</a:t>
            </a:r>
            <a:r>
              <a:rPr lang="it-IT" sz="1800" strike="sngStrike" baseline="0" dirty="0" smtClean="0"/>
              <a:t> in a </a:t>
            </a:r>
            <a:r>
              <a:rPr lang="it-IT" sz="1800" strike="sngStrike" baseline="0" dirty="0" err="1" smtClean="0"/>
              <a:t>properties</a:t>
            </a:r>
            <a:r>
              <a:rPr lang="it-IT" sz="1800" strike="sngStrike" baseline="0" dirty="0" smtClean="0"/>
              <a:t> file</a:t>
            </a:r>
            <a:endParaRPr lang="it-IT" sz="1800" strike="sngStrike" dirty="0" smtClean="0"/>
          </a:p>
          <a:p>
            <a:pPr defTabSz="947607">
              <a:defRPr/>
            </a:pPr>
            <a:r>
              <a:rPr lang="it-IT" sz="1800" strike="sngStrike" dirty="0" smtClean="0"/>
              <a:t>For </a:t>
            </a:r>
            <a:r>
              <a:rPr lang="it-IT" sz="1800" strike="sngStrike" dirty="0" err="1" smtClean="0"/>
              <a:t>each</a:t>
            </a:r>
            <a:r>
              <a:rPr lang="it-IT" sz="1800" strike="sngStrike" dirty="0" smtClean="0"/>
              <a:t> </a:t>
            </a:r>
            <a:r>
              <a:rPr lang="it-IT" sz="1800" strike="sngStrike" dirty="0" err="1" smtClean="0"/>
              <a:t>content</a:t>
            </a:r>
            <a:r>
              <a:rPr lang="it-IT" sz="1800" strike="sngStrike" dirty="0" smtClean="0"/>
              <a:t> </a:t>
            </a:r>
            <a:r>
              <a:rPr lang="it-IT" sz="1800" strike="sngStrike" dirty="0" err="1" smtClean="0"/>
              <a:t>type</a:t>
            </a:r>
            <a:r>
              <a:rPr lang="it-IT" sz="1800" strike="sngStrike" dirty="0" smtClean="0"/>
              <a:t> </a:t>
            </a:r>
            <a:r>
              <a:rPr lang="it-IT" sz="1800" strike="sngStrike" dirty="0" err="1" smtClean="0"/>
              <a:t>instead</a:t>
            </a:r>
            <a:r>
              <a:rPr lang="it-IT" sz="1800" strike="sngStrike" dirty="0" smtClean="0"/>
              <a:t> of a  </a:t>
            </a:r>
            <a:r>
              <a:rPr lang="it-IT" sz="1800" strike="sngStrike" dirty="0" err="1" smtClean="0"/>
              <a:t>Json</a:t>
            </a:r>
            <a:r>
              <a:rPr lang="it-IT" sz="1800" strike="sngStrike" dirty="0" smtClean="0"/>
              <a:t> </a:t>
            </a:r>
            <a:r>
              <a:rPr lang="it-IT" sz="1800" strike="sngStrike" dirty="0" err="1" smtClean="0"/>
              <a:t>object</a:t>
            </a:r>
            <a:r>
              <a:rPr lang="it-IT" sz="1800" strike="sngStrike" dirty="0" smtClean="0"/>
              <a:t> I </a:t>
            </a:r>
            <a:r>
              <a:rPr lang="it-IT" sz="1800" strike="sngStrike" dirty="0" err="1" smtClean="0"/>
              <a:t>have</a:t>
            </a:r>
            <a:r>
              <a:rPr lang="it-IT" sz="1800" strike="sngStrike" dirty="0" smtClean="0"/>
              <a:t> </a:t>
            </a:r>
            <a:r>
              <a:rPr lang="it-IT" sz="1800" strike="sngStrike" dirty="0" err="1" smtClean="0"/>
              <a:t>prefered</a:t>
            </a:r>
            <a:r>
              <a:rPr lang="it-IT" sz="1800" strike="sngStrike" dirty="0" smtClean="0"/>
              <a:t> a </a:t>
            </a:r>
            <a:r>
              <a:rPr lang="it-IT" sz="1800" strike="sngStrike" dirty="0" err="1" smtClean="0"/>
              <a:t>typed</a:t>
            </a:r>
            <a:r>
              <a:rPr lang="it-IT" sz="1800" strike="sngStrike" dirty="0" smtClean="0"/>
              <a:t> </a:t>
            </a:r>
            <a:r>
              <a:rPr lang="it-IT" sz="1800" strike="sngStrike" dirty="0" err="1" smtClean="0"/>
              <a:t>class</a:t>
            </a:r>
            <a:endParaRPr lang="it-IT" sz="1800" strike="sngStrike" dirty="0" smtClean="0"/>
          </a:p>
          <a:p>
            <a:pPr defTabSz="947607">
              <a:defRPr/>
            </a:pPr>
            <a:endParaRPr lang="it-IT" sz="1800" strike="sngStrike" dirty="0" smtClean="0"/>
          </a:p>
          <a:p>
            <a:pPr defTabSz="947607">
              <a:defRPr/>
            </a:pPr>
            <a:r>
              <a:rPr lang="it-IT" sz="1800" strike="sngStrike" dirty="0" smtClean="0"/>
              <a:t>The</a:t>
            </a:r>
            <a:r>
              <a:rPr lang="it-IT" sz="1800" strike="sngStrike" baseline="0" dirty="0" smtClean="0"/>
              <a:t> </a:t>
            </a:r>
            <a:r>
              <a:rPr lang="it-IT" sz="1800" strike="sngStrike" baseline="0" dirty="0" err="1" smtClean="0"/>
              <a:t>following</a:t>
            </a:r>
            <a:r>
              <a:rPr lang="it-IT" sz="1800" strike="sngStrike" baseline="0" dirty="0" smtClean="0"/>
              <a:t> </a:t>
            </a:r>
            <a:r>
              <a:rPr lang="it-IT" sz="1800" strike="sngStrike" baseline="0" dirty="0" err="1" smtClean="0"/>
              <a:t>interface</a:t>
            </a:r>
            <a:r>
              <a:rPr lang="it-IT" sz="1800" strike="sngStrike" baseline="0" dirty="0" smtClean="0"/>
              <a:t> </a:t>
            </a:r>
            <a:r>
              <a:rPr lang="it-IT" sz="1800" strike="sngStrike" baseline="0" dirty="0" err="1" smtClean="0"/>
              <a:t>declaration</a:t>
            </a:r>
            <a:r>
              <a:rPr lang="it-IT" sz="1800" strike="sngStrike" baseline="0" dirty="0" smtClean="0"/>
              <a:t> </a:t>
            </a:r>
            <a:r>
              <a:rPr lang="it-IT" sz="1800" strike="sngStrike" baseline="0" dirty="0" err="1" smtClean="0"/>
              <a:t>represent</a:t>
            </a:r>
            <a:r>
              <a:rPr lang="it-IT" sz="1800" strike="sngStrike" baseline="0" dirty="0" smtClean="0"/>
              <a:t> the </a:t>
            </a:r>
            <a:r>
              <a:rPr lang="it-IT" sz="1800" strike="sngStrike" baseline="0" dirty="0" err="1" smtClean="0"/>
              <a:t>introduction</a:t>
            </a:r>
            <a:r>
              <a:rPr lang="it-IT" sz="1800" strike="sngStrike" baseline="0" dirty="0" smtClean="0"/>
              <a:t> of Spring </a:t>
            </a:r>
            <a:r>
              <a:rPr lang="it-IT" sz="1800" strike="sngStrike" baseline="0" dirty="0" err="1" smtClean="0"/>
              <a:t>Cloud</a:t>
            </a:r>
            <a:r>
              <a:rPr lang="it-IT" sz="1800" strike="sngStrike" baseline="0" dirty="0" smtClean="0"/>
              <a:t> </a:t>
            </a:r>
            <a:r>
              <a:rPr lang="it-IT" sz="1800" strike="sngStrike" baseline="0" dirty="0" err="1" smtClean="0"/>
              <a:t>Stream</a:t>
            </a:r>
            <a:endParaRPr lang="it-IT" sz="1800" strike="sngStrike" baseline="0" dirty="0" smtClean="0"/>
          </a:p>
          <a:p>
            <a:pPr defTabSz="947607">
              <a:defRPr/>
            </a:pPr>
            <a:r>
              <a:rPr lang="it-IT" sz="1800" strike="sngStrike" baseline="0" dirty="0" err="1" smtClean="0"/>
              <a:t>Each</a:t>
            </a:r>
            <a:r>
              <a:rPr lang="it-IT" sz="1800" strike="sngStrike" baseline="0" dirty="0" smtClean="0"/>
              <a:t> @Input </a:t>
            </a:r>
            <a:r>
              <a:rPr lang="it-IT" sz="1800" strike="sngStrike" baseline="0" dirty="0" err="1" smtClean="0"/>
              <a:t>annotation</a:t>
            </a:r>
            <a:r>
              <a:rPr lang="it-IT" sz="1800" strike="sngStrike" baseline="0" dirty="0" smtClean="0"/>
              <a:t> </a:t>
            </a:r>
            <a:r>
              <a:rPr lang="it-IT" sz="1800" strike="sngStrike" baseline="0" dirty="0" err="1" smtClean="0"/>
              <a:t>define</a:t>
            </a:r>
            <a:r>
              <a:rPr lang="it-IT" sz="1800" strike="sngStrike" baseline="0" dirty="0" smtClean="0"/>
              <a:t> the </a:t>
            </a:r>
            <a:r>
              <a:rPr lang="it-IT" sz="1800" strike="sngStrike" baseline="0" dirty="0" err="1" smtClean="0"/>
              <a:t>method</a:t>
            </a:r>
            <a:r>
              <a:rPr lang="it-IT" sz="1800" strike="sngStrike" baseline="0" dirty="0" smtClean="0"/>
              <a:t> </a:t>
            </a:r>
            <a:r>
              <a:rPr lang="it-IT" sz="1800" strike="sngStrike" baseline="0" dirty="0" err="1" smtClean="0"/>
              <a:t>that</a:t>
            </a:r>
            <a:r>
              <a:rPr lang="it-IT" sz="1800" strike="sngStrike" baseline="0" dirty="0" smtClean="0"/>
              <a:t> </a:t>
            </a:r>
            <a:r>
              <a:rPr lang="it-IT" sz="1800" strike="sngStrike" baseline="0" dirty="0" err="1" smtClean="0"/>
              <a:t>corrispond</a:t>
            </a:r>
            <a:r>
              <a:rPr lang="it-IT" sz="1800" strike="sngStrike" baseline="0" dirty="0" smtClean="0"/>
              <a:t> to the </a:t>
            </a:r>
            <a:r>
              <a:rPr lang="it-IT" sz="1800" strike="sngStrike" baseline="0" dirty="0" err="1" smtClean="0"/>
              <a:t>topics</a:t>
            </a:r>
            <a:r>
              <a:rPr lang="it-IT" sz="1800" strike="sngStrike" baseline="0" dirty="0" smtClean="0"/>
              <a:t> </a:t>
            </a:r>
            <a:r>
              <a:rPr lang="it-IT" sz="1800" strike="sngStrike" baseline="0" dirty="0" err="1" smtClean="0"/>
              <a:t>declaration</a:t>
            </a:r>
            <a:r>
              <a:rPr lang="it-IT" sz="1800" strike="sngStrike" baseline="0" dirty="0" smtClean="0"/>
              <a:t>  </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we</a:t>
            </a:r>
            <a:r>
              <a:rPr lang="it-IT" sz="2400" baseline="0" dirty="0" smtClean="0"/>
              <a:t> </a:t>
            </a:r>
            <a:r>
              <a:rPr lang="it-IT" sz="2400" baseline="0" dirty="0" err="1" smtClean="0"/>
              <a:t>saw</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The </a:t>
            </a:r>
            <a:r>
              <a:rPr lang="it-IT" sz="2400" dirty="0" err="1" smtClean="0"/>
              <a:t>method</a:t>
            </a:r>
            <a:r>
              <a:rPr lang="it-IT" sz="2400" dirty="0" smtClean="0"/>
              <a:t> </a:t>
            </a:r>
            <a:r>
              <a:rPr lang="it-IT" sz="2400" dirty="0" err="1" smtClean="0"/>
              <a:t>used</a:t>
            </a:r>
            <a:r>
              <a:rPr lang="it-IT" sz="2400" dirty="0" smtClean="0"/>
              <a:t> for </a:t>
            </a:r>
            <a:r>
              <a:rPr lang="it-IT" sz="2400" dirty="0" err="1" smtClean="0"/>
              <a:t>this</a:t>
            </a:r>
            <a:r>
              <a:rPr lang="it-IT" sz="2400" dirty="0" smtClean="0"/>
              <a:t> </a:t>
            </a:r>
            <a:r>
              <a:rPr lang="it-IT" sz="2400" dirty="0" err="1" smtClean="0"/>
              <a:t>implementation</a:t>
            </a:r>
            <a:r>
              <a:rPr lang="it-IT" sz="2400" baseline="0" dirty="0" smtClean="0"/>
              <a:t> </a:t>
            </a:r>
            <a:r>
              <a:rPr lang="it-IT" sz="2400" baseline="0" dirty="0" err="1" smtClean="0"/>
              <a:t>is</a:t>
            </a:r>
            <a:r>
              <a:rPr lang="it-IT" sz="2400" baseline="0" dirty="0" smtClean="0"/>
              <a:t> </a:t>
            </a:r>
            <a:r>
              <a:rPr lang="it-IT" sz="2400" baseline="0" dirty="0" err="1" smtClean="0"/>
              <a:t>evident</a:t>
            </a:r>
            <a:r>
              <a:rPr lang="it-IT" sz="2400" baseline="0" dirty="0" smtClean="0"/>
              <a:t>. For </a:t>
            </a:r>
            <a:r>
              <a:rPr lang="it-IT" sz="2400" baseline="0" dirty="0" err="1" smtClean="0"/>
              <a:t>example</a:t>
            </a:r>
            <a:r>
              <a:rPr lang="it-IT" sz="2400" baseline="0" dirty="0" smtClean="0"/>
              <a:t>, </a:t>
            </a: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from the </a:t>
            </a:r>
            <a:r>
              <a:rPr lang="it-IT" sz="2400" baseline="0" dirty="0" err="1" smtClean="0"/>
              <a:t>topic</a:t>
            </a:r>
            <a:r>
              <a:rPr lang="it-IT" sz="2400" baseline="0" dirty="0" smtClean="0"/>
              <a:t>.</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Pictured</a:t>
            </a:r>
            <a:r>
              <a:rPr lang="it-IT" sz="2000" dirty="0" smtClean="0"/>
              <a:t> </a:t>
            </a:r>
            <a:r>
              <a:rPr lang="it-IT" sz="2000" dirty="0" err="1" smtClean="0"/>
              <a:t>above</a:t>
            </a:r>
            <a:r>
              <a:rPr lang="it-IT" sz="2000" dirty="0" smtClean="0"/>
              <a:t> are</a:t>
            </a:r>
            <a:r>
              <a:rPr lang="it-IT" sz="2000" baseline="0" dirty="0" smtClean="0"/>
              <a:t> </a:t>
            </a:r>
            <a:r>
              <a:rPr lang="it-IT" sz="2000" dirty="0" smtClean="0"/>
              <a:t>a </a:t>
            </a:r>
            <a:r>
              <a:rPr lang="it-IT" sz="2000" dirty="0" err="1" smtClean="0"/>
              <a:t>few</a:t>
            </a:r>
            <a:r>
              <a:rPr lang="it-IT" sz="2000" dirty="0" smtClean="0"/>
              <a:t> </a:t>
            </a:r>
            <a:r>
              <a:rPr lang="it-IT" sz="2000" dirty="0" err="1" smtClean="0"/>
              <a:t>implementation</a:t>
            </a:r>
            <a:r>
              <a:rPr lang="it-IT" sz="2000" dirty="0" smtClean="0"/>
              <a:t> </a:t>
            </a:r>
            <a:r>
              <a:rPr lang="it-IT" sz="2000" dirty="0" err="1" smtClean="0"/>
              <a:t>details</a:t>
            </a:r>
            <a:r>
              <a:rPr lang="it-IT" sz="2000" baseline="0" dirty="0" smtClean="0"/>
              <a:t> </a:t>
            </a:r>
            <a:r>
              <a:rPr lang="it-IT" sz="2000" baseline="0" dirty="0" err="1" smtClean="0"/>
              <a:t>regarding</a:t>
            </a:r>
            <a:r>
              <a:rPr lang="it-IT" sz="2000" baseline="0" dirty="0" smtClean="0"/>
              <a:t> </a:t>
            </a:r>
            <a:endParaRPr lang="it-IT" sz="2000" dirty="0" smtClean="0"/>
          </a:p>
          <a:p>
            <a:pPr defTabSz="947607">
              <a:defRPr/>
            </a:pPr>
            <a:r>
              <a:rPr lang="it-IT" sz="2000" dirty="0" err="1" smtClean="0"/>
              <a:t>topics</a:t>
            </a:r>
            <a:r>
              <a:rPr lang="it-IT" sz="2000" dirty="0" smtClean="0"/>
              <a:t> </a:t>
            </a:r>
            <a:r>
              <a:rPr lang="it-IT" sz="2000" dirty="0" err="1" smtClean="0"/>
              <a:t>publishing</a:t>
            </a:r>
            <a:r>
              <a:rPr lang="it-IT" sz="2000" dirty="0" smtClean="0"/>
              <a:t>, with </a:t>
            </a:r>
            <a:r>
              <a:rPr lang="it-IT" sz="2000" dirty="0" err="1" smtClean="0"/>
              <a:t>its</a:t>
            </a:r>
            <a:r>
              <a:rPr lang="it-IT" sz="2000" baseline="0" dirty="0" smtClean="0"/>
              <a:t> </a:t>
            </a:r>
            <a:r>
              <a:rPr lang="it-IT" sz="2000" baseline="0" dirty="0" err="1" smtClean="0"/>
              <a:t>corresponding</a:t>
            </a:r>
            <a:r>
              <a:rPr lang="it-IT" sz="2000" baseline="0" dirty="0" smtClean="0"/>
              <a:t> </a:t>
            </a:r>
            <a:r>
              <a:rPr lang="it-IT" sz="2000" baseline="0" dirty="0" err="1" smtClean="0"/>
              <a:t>interface</a:t>
            </a:r>
            <a:r>
              <a:rPr lang="it-IT" sz="2000" baseline="0" dirty="0" smtClean="0"/>
              <a:t> and </a:t>
            </a:r>
            <a:r>
              <a:rPr lang="it-IT" sz="2000" baseline="0" dirty="0" err="1" smtClean="0"/>
              <a:t>implementation</a:t>
            </a:r>
            <a:r>
              <a:rPr lang="it-IT" sz="2000" dirty="0" smtClean="0"/>
              <a:t> </a:t>
            </a:r>
          </a:p>
          <a:p>
            <a:pPr defTabSz="947607">
              <a:defRPr/>
            </a:pPr>
            <a:r>
              <a:rPr lang="it-IT" sz="2000" baseline="0" dirty="0" err="1" smtClean="0"/>
              <a:t>It</a:t>
            </a:r>
            <a:r>
              <a:rPr lang="it-IT" sz="2000" baseline="0" dirty="0" smtClean="0"/>
              <a:t> shows the </a:t>
            </a:r>
            <a:r>
              <a:rPr lang="it-IT" sz="2000" baseline="0" dirty="0" err="1" smtClean="0"/>
              <a:t>typed</a:t>
            </a:r>
            <a:r>
              <a:rPr lang="it-IT" sz="2000" baseline="0" dirty="0" smtClean="0"/>
              <a:t> </a:t>
            </a:r>
            <a:r>
              <a:rPr lang="it-IT" sz="2000" baseline="0" dirty="0" err="1" smtClean="0"/>
              <a:t>message</a:t>
            </a:r>
            <a:r>
              <a:rPr lang="it-IT" sz="2000" baseline="0" dirty="0" smtClean="0"/>
              <a:t> </a:t>
            </a:r>
            <a:r>
              <a:rPr lang="it-IT" sz="2000" baseline="0" dirty="0" err="1" smtClean="0"/>
              <a:t>payload</a:t>
            </a:r>
            <a:r>
              <a:rPr lang="it-IT" sz="2000" baseline="0" dirty="0" smtClean="0"/>
              <a:t> </a:t>
            </a:r>
            <a:r>
              <a:rPr lang="it-IT" sz="2000" baseline="0" dirty="0" err="1" smtClean="0"/>
              <a:t>sent</a:t>
            </a:r>
            <a:r>
              <a:rPr lang="it-IT" sz="2000" baseline="0" dirty="0" smtClean="0"/>
              <a:t> to the </a:t>
            </a:r>
            <a:r>
              <a:rPr lang="it-IT" sz="2000" baseline="0" dirty="0" err="1" smtClean="0"/>
              <a:t>topic</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smtClean="0"/>
              <a:t>I</a:t>
            </a:r>
            <a:r>
              <a:rPr lang="it-IT" sz="1600" baseline="0" dirty="0" smtClean="0"/>
              <a:t> </a:t>
            </a:r>
            <a:r>
              <a:rPr lang="it-IT" sz="1600" baseline="0" dirty="0" err="1" smtClean="0"/>
              <a:t>will</a:t>
            </a:r>
            <a:r>
              <a:rPr lang="it-IT" sz="1600" baseline="0" dirty="0" smtClean="0"/>
              <a:t> </a:t>
            </a:r>
            <a:r>
              <a:rPr lang="it-IT" sz="1600" baseline="0" dirty="0" err="1" smtClean="0"/>
              <a:t>now</a:t>
            </a:r>
            <a:r>
              <a:rPr lang="it-IT" sz="1600" baseline="0" dirty="0" smtClean="0"/>
              <a:t> show the</a:t>
            </a:r>
            <a:r>
              <a:rPr lang="it-IT" sz="1600" dirty="0" smtClean="0"/>
              <a:t> </a:t>
            </a:r>
            <a:r>
              <a:rPr lang="it-IT" sz="1600" dirty="0" err="1"/>
              <a:t>coding</a:t>
            </a:r>
            <a:r>
              <a:rPr lang="it-IT" sz="1600" dirty="0"/>
              <a:t> </a:t>
            </a:r>
            <a:r>
              <a:rPr lang="it-IT" sz="1600" dirty="0" err="1"/>
              <a:t>overhead</a:t>
            </a:r>
            <a:r>
              <a:rPr lang="it-IT" sz="1600" dirty="0"/>
              <a:t> </a:t>
            </a:r>
            <a:r>
              <a:rPr lang="it-IT" sz="1600" dirty="0" err="1" smtClean="0"/>
              <a:t>caused</a:t>
            </a:r>
            <a:r>
              <a:rPr lang="it-IT" sz="1600" dirty="0" smtClean="0"/>
              <a:t> by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In </a:t>
            </a:r>
            <a:r>
              <a:rPr lang="it-IT" sz="1600" dirty="0" err="1" smtClean="0"/>
              <a:t>order</a:t>
            </a:r>
            <a:r>
              <a:rPr lang="it-IT" sz="1600" dirty="0" smtClean="0"/>
              <a:t> 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smtClean="0"/>
              <a:t>fields</a:t>
            </a:r>
            <a:r>
              <a:rPr lang="it-IT" sz="1600" dirty="0" smtClean="0"/>
              <a:t>, </a:t>
            </a:r>
            <a:r>
              <a:rPr lang="it-IT" sz="1600" dirty="0" err="1" smtClean="0"/>
              <a:t>as</a:t>
            </a:r>
            <a:r>
              <a:rPr lang="it-IT" sz="1600" dirty="0" smtClean="0"/>
              <a:t> </a:t>
            </a:r>
            <a:r>
              <a:rPr lang="it-IT" sz="1600" dirty="0" err="1" smtClean="0"/>
              <a:t>well</a:t>
            </a:r>
            <a:r>
              <a:rPr lang="it-IT" sz="1600" dirty="0" smtClean="0"/>
              <a:t> </a:t>
            </a:r>
            <a:r>
              <a:rPr lang="it-IT" sz="1600" dirty="0" err="1" smtClean="0"/>
              <a:t>as</a:t>
            </a:r>
            <a:r>
              <a:rPr lang="it-IT" sz="1600" dirty="0" smtClean="0"/>
              <a:t> </a:t>
            </a:r>
            <a:r>
              <a:rPr lang="it-IT" sz="1600" baseline="0" dirty="0" smtClean="0"/>
              <a:t>the </a:t>
            </a:r>
            <a:r>
              <a:rPr lang="it-IT" sz="1600" dirty="0" smtClean="0"/>
              <a:t>booking </a:t>
            </a:r>
            <a:r>
              <a:rPr lang="it-IT" sz="1600" dirty="0"/>
              <a:t>state </a:t>
            </a:r>
            <a:r>
              <a:rPr lang="it-IT" sz="1600" dirty="0" err="1" smtClean="0"/>
              <a:t>field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stores</a:t>
            </a:r>
            <a:r>
              <a:rPr lang="it-IT" sz="1600" baseline="0" dirty="0" smtClean="0"/>
              <a:t> the booking information</a:t>
            </a:r>
            <a:endParaRPr lang="it-IT" sz="1600" dirty="0"/>
          </a:p>
          <a:p>
            <a:r>
              <a:rPr lang="it-IT" sz="1600" dirty="0"/>
              <a:t>	</a:t>
            </a:r>
          </a:p>
          <a:p>
            <a:r>
              <a:rPr lang="it-IT" sz="1600" dirty="0"/>
              <a:t>With </a:t>
            </a:r>
            <a:r>
              <a:rPr lang="it-IT" sz="1600" dirty="0" err="1"/>
              <a:t>this</a:t>
            </a:r>
            <a:r>
              <a:rPr lang="it-IT" sz="1600" dirty="0"/>
              <a:t> </a:t>
            </a:r>
            <a:r>
              <a:rPr lang="it-IT" sz="1600" dirty="0" smtClean="0"/>
              <a:t>information, the base model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smtClean="0"/>
              <a:t>obtain</a:t>
            </a:r>
            <a:r>
              <a:rPr lang="it-IT" sz="1600" dirty="0" smtClean="0"/>
              <a:t>:</a:t>
            </a:r>
            <a:endParaRPr lang="it-IT" sz="1600" dirty="0"/>
          </a:p>
          <a:p>
            <a:pPr lvl="1"/>
            <a:r>
              <a:rPr lang="it-IT" sz="1600" dirty="0" smtClean="0"/>
              <a:t>1) The state </a:t>
            </a:r>
            <a:r>
              <a:rPr lang="it-IT" sz="1600" dirty="0"/>
              <a:t>of </a:t>
            </a:r>
            <a:r>
              <a:rPr lang="it-IT" sz="1600" dirty="0" err="1"/>
              <a:t>each</a:t>
            </a:r>
            <a:r>
              <a:rPr lang="it-IT" sz="1600" dirty="0"/>
              <a:t> </a:t>
            </a:r>
            <a:r>
              <a:rPr lang="it-IT" sz="1600" dirty="0" smtClean="0"/>
              <a:t>record in </a:t>
            </a:r>
            <a:r>
              <a:rPr lang="it-IT" sz="1600" dirty="0" err="1" smtClean="0"/>
              <a:t>every</a:t>
            </a:r>
            <a:r>
              <a:rPr lang="it-IT" sz="1600" dirty="0" smtClean="0"/>
              <a:t> </a:t>
            </a:r>
            <a:r>
              <a:rPr lang="it-IT" sz="1600" dirty="0" err="1" smtClean="0"/>
              <a:t>phase</a:t>
            </a:r>
            <a:r>
              <a:rPr lang="it-IT" sz="1600" dirty="0" smtClean="0"/>
              <a:t> of the workflow</a:t>
            </a:r>
            <a:endParaRPr lang="it-IT" sz="1600" dirty="0"/>
          </a:p>
          <a:p>
            <a:pPr lvl="1"/>
            <a:r>
              <a:rPr lang="it-IT" sz="1600" dirty="0" smtClean="0"/>
              <a:t>2) The information </a:t>
            </a:r>
            <a:r>
              <a:rPr lang="it-IT" sz="1600" dirty="0" err="1" smtClean="0"/>
              <a:t>needed</a:t>
            </a:r>
            <a:r>
              <a:rPr lang="it-IT" sz="1600" dirty="0" smtClean="0"/>
              <a:t> (</a:t>
            </a:r>
            <a:r>
              <a:rPr lang="it-IT" sz="1600" dirty="0" err="1" smtClean="0"/>
              <a:t>bookingstate</a:t>
            </a:r>
            <a:r>
              <a:rPr lang="it-IT" sz="1600" baseline="0" dirty="0" smtClean="0"/>
              <a:t> and </a:t>
            </a:r>
            <a:r>
              <a:rPr lang="it-IT" sz="1600" baseline="0" dirty="0" err="1" smtClean="0"/>
              <a:t>timestamps</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t>
            </a:r>
            <a:r>
              <a:rPr lang="it-IT" sz="1600" baseline="0" dirty="0" err="1" smtClean="0"/>
              <a:t>as</a:t>
            </a:r>
            <a:r>
              <a:rPr lang="it-IT" sz="1600" baseline="0" dirty="0" smtClean="0"/>
              <a:t> </a:t>
            </a:r>
            <a:r>
              <a:rPr lang="it-IT" sz="1600" baseline="0" dirty="0" err="1" smtClean="0"/>
              <a:t>well</a:t>
            </a:r>
            <a:r>
              <a:rPr lang="it-IT" sz="1600" baseline="0" dirty="0" smtClean="0"/>
              <a:t> </a:t>
            </a:r>
            <a:r>
              <a:rPr lang="it-IT" sz="1600" baseline="0" dirty="0" err="1" smtClean="0"/>
              <a:t>as</a:t>
            </a:r>
            <a:r>
              <a:rPr lang="it-IT" sz="1600" baseline="0" dirty="0" smtClean="0"/>
              <a:t> </a:t>
            </a:r>
            <a:r>
              <a:rPr lang="it-IT" sz="1600" dirty="0" smtClean="0"/>
              <a:t>the</a:t>
            </a:r>
            <a:r>
              <a:rPr lang="it-IT" sz="1600" baseline="0" dirty="0" smtClean="0"/>
              <a:t> </a:t>
            </a:r>
            <a:r>
              <a:rPr lang="it-IT" sz="1600" dirty="0" err="1" smtClean="0"/>
              <a:t>compensation</a:t>
            </a:r>
            <a:r>
              <a:rPr lang="it-IT" sz="1600" baseline="0" dirty="0" smtClean="0"/>
              <a:t> </a:t>
            </a:r>
            <a:r>
              <a:rPr lang="it-IT" sz="1600" baseline="0" dirty="0" err="1" smtClean="0"/>
              <a:t>transactions</a:t>
            </a:r>
            <a:r>
              <a:rPr lang="it-IT" sz="1600" baseline="0" dirty="0" smtClean="0"/>
              <a:t> </a:t>
            </a:r>
          </a:p>
          <a:p>
            <a:endParaRPr lang="it-IT" sz="1600" dirty="0" smtClean="0"/>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baseline="0" dirty="0" smtClean="0"/>
              <a:t> shows </a:t>
            </a:r>
            <a:r>
              <a:rPr lang="it-IT" sz="1800" dirty="0" smtClean="0"/>
              <a:t>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a:t>
            </a:r>
            <a:r>
              <a:rPr lang="it-IT" sz="1800" dirty="0" err="1"/>
              <a:t>thread</a:t>
            </a:r>
            <a:r>
              <a:rPr lang="it-IT" sz="1800" dirty="0"/>
              <a:t> </a:t>
            </a:r>
            <a:r>
              <a:rPr lang="it-IT" sz="1800" dirty="0" smtClean="0"/>
              <a:t>(</a:t>
            </a:r>
            <a:r>
              <a:rPr lang="it-IT" sz="1800" dirty="0" err="1" smtClean="0"/>
              <a:t>provided</a:t>
            </a:r>
            <a:r>
              <a:rPr lang="it-IT" sz="1800" dirty="0" smtClean="0"/>
              <a:t> </a:t>
            </a:r>
            <a:r>
              <a:rPr lang="it-IT" sz="1800" dirty="0"/>
              <a:t>in a Spring </a:t>
            </a:r>
            <a:r>
              <a:rPr lang="it-IT" sz="1800" dirty="0" err="1"/>
              <a:t>Boot</a:t>
            </a:r>
            <a:r>
              <a:rPr lang="it-IT" sz="1800" dirty="0"/>
              <a:t> </a:t>
            </a:r>
            <a:r>
              <a:rPr lang="it-IT" sz="1800" dirty="0" err="1" smtClean="0"/>
              <a:t>application</a:t>
            </a:r>
            <a:r>
              <a:rPr lang="it-IT" sz="1800" dirty="0" smtClean="0"/>
              <a:t>)</a:t>
            </a:r>
            <a:endParaRPr lang="it-IT" sz="1800" dirty="0"/>
          </a:p>
          <a:p>
            <a:pPr lvl="1"/>
            <a:endParaRPr lang="it-IT" sz="1800" i="1" dirty="0"/>
          </a:p>
          <a:p>
            <a:pPr lvl="1"/>
            <a:r>
              <a:rPr lang="it-IT" sz="1800" i="1" dirty="0"/>
              <a:t>@</a:t>
            </a:r>
            <a:r>
              <a:rPr lang="it-IT" sz="1800" b="1" i="1" dirty="0" err="1"/>
              <a:t>EnableScheduling</a:t>
            </a:r>
            <a:r>
              <a:rPr lang="it-IT" sz="1800" b="1"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smtClean="0"/>
              <a:t>enables</a:t>
            </a:r>
            <a:r>
              <a:rPr lang="it-IT" sz="1800" dirty="0" smtClean="0"/>
              <a:t> </a:t>
            </a:r>
            <a:r>
              <a:rPr lang="it-IT" sz="1800" dirty="0"/>
              <a:t>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b="1"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a:t>
            </a:r>
            <a:r>
              <a:rPr lang="it-IT" sz="1800" dirty="0" err="1" smtClean="0"/>
              <a:t>triggers</a:t>
            </a:r>
            <a:r>
              <a:rPr lang="it-IT" sz="1800" dirty="0" smtClean="0"/>
              <a:t> </a:t>
            </a:r>
            <a:r>
              <a:rPr lang="it-IT" sz="1800" dirty="0" err="1"/>
              <a:t>this</a:t>
            </a:r>
            <a:r>
              <a:rPr lang="it-IT" sz="1800" dirty="0"/>
              <a:t> </a:t>
            </a:r>
            <a:r>
              <a:rPr lang="it-IT" sz="1800" dirty="0" err="1"/>
              <a:t>method</a:t>
            </a:r>
            <a:r>
              <a:rPr lang="it-IT" sz="1800" dirty="0"/>
              <a:t> </a:t>
            </a:r>
            <a:r>
              <a:rPr lang="it-IT" sz="1800" dirty="0" err="1"/>
              <a:t>at</a:t>
            </a:r>
            <a:r>
              <a:rPr lang="it-IT" sz="1800" dirty="0"/>
              <a:t> </a:t>
            </a:r>
            <a:r>
              <a:rPr lang="it-IT" sz="1800" dirty="0" smtClean="0"/>
              <a:t>an </a:t>
            </a:r>
            <a:r>
              <a:rPr lang="it-IT" sz="1800" dirty="0" err="1" smtClean="0"/>
              <a:t>established</a:t>
            </a:r>
            <a:r>
              <a:rPr lang="it-IT" sz="1800" dirty="0" smtClean="0"/>
              <a:t> </a:t>
            </a:r>
            <a:r>
              <a:rPr lang="it-IT" sz="1800" dirty="0" err="1" smtClean="0"/>
              <a:t>frequency</a:t>
            </a:r>
            <a:endParaRPr lang="it-IT" sz="1800" dirty="0"/>
          </a:p>
          <a:p>
            <a:pPr lvl="1"/>
            <a:endParaRPr lang="it-IT" sz="1800" dirty="0"/>
          </a:p>
          <a:p>
            <a:pPr lvl="1"/>
            <a:r>
              <a:rPr lang="it-IT" sz="1800" dirty="0" err="1" smtClean="0"/>
              <a:t>Next</a:t>
            </a:r>
            <a:r>
              <a:rPr lang="it-IT" sz="1800" dirty="0" smtClean="0"/>
              <a:t>, the last </a:t>
            </a:r>
            <a:r>
              <a:rPr lang="it-IT" sz="1800" dirty="0" err="1" smtClean="0"/>
              <a:t>three</a:t>
            </a:r>
            <a:r>
              <a:rPr lang="it-IT" sz="1800" dirty="0" smtClean="0"/>
              <a:t> </a:t>
            </a:r>
            <a:r>
              <a:rPr lang="it-IT" sz="1800" dirty="0" err="1" smtClean="0"/>
              <a:t>lines</a:t>
            </a:r>
            <a:r>
              <a:rPr lang="it-IT" sz="1800" baseline="0" dirty="0" smtClean="0"/>
              <a:t> of code drive </a:t>
            </a:r>
            <a:r>
              <a:rPr lang="it-IT" sz="1800" dirty="0" smtClean="0"/>
              <a:t>data </a:t>
            </a:r>
            <a:r>
              <a:rPr lang="it-IT" sz="1800" dirty="0" err="1"/>
              <a:t>access</a:t>
            </a:r>
            <a:r>
              <a:rPr lang="it-IT" sz="1800" dirty="0"/>
              <a:t> </a:t>
            </a:r>
            <a:r>
              <a:rPr lang="it-IT" sz="1800" dirty="0" err="1" smtClean="0"/>
              <a:t>as</a:t>
            </a:r>
            <a:r>
              <a:rPr lang="it-IT" sz="1800" dirty="0" smtClean="0"/>
              <a:t> </a:t>
            </a:r>
            <a:r>
              <a:rPr lang="it-IT" sz="1800" dirty="0" err="1" smtClean="0"/>
              <a:t>well</a:t>
            </a:r>
            <a:r>
              <a:rPr lang="it-IT" sz="1800" dirty="0" smtClean="0"/>
              <a:t> </a:t>
            </a:r>
            <a:r>
              <a:rPr lang="it-IT" sz="1800" dirty="0" err="1" smtClean="0"/>
              <a:t>as</a:t>
            </a:r>
            <a:r>
              <a:rPr lang="it-IT" sz="1800" dirty="0" smtClean="0"/>
              <a:t> </a:t>
            </a:r>
            <a:r>
              <a:rPr lang="it-IT" sz="1800" dirty="0" err="1" smtClean="0"/>
              <a:t>message</a:t>
            </a:r>
            <a:r>
              <a:rPr lang="it-IT" sz="1800" dirty="0" smtClean="0"/>
              <a:t> </a:t>
            </a:r>
            <a:r>
              <a:rPr lang="it-IT" sz="1800" dirty="0" err="1" smtClean="0"/>
              <a:t>publishing</a:t>
            </a:r>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000" strike="sngStrike" dirty="0"/>
              <a:t>Eureka server is on its turn a microservice running as a spring boot application </a:t>
            </a:r>
            <a:endParaRPr lang="en-US" sz="2000" strike="sngStrike" dirty="0" smtClean="0"/>
          </a:p>
          <a:p>
            <a:pPr defTabSz="947607">
              <a:defRPr/>
            </a:pPr>
            <a:endParaRPr lang="en-US" sz="2000" strike="sngStrike" dirty="0" smtClean="0"/>
          </a:p>
          <a:p>
            <a:pPr defTabSz="947607">
              <a:defRPr/>
            </a:pPr>
            <a:r>
              <a:rPr lang="en-US" sz="2000" strike="sngStrike" dirty="0" smtClean="0"/>
              <a:t>This </a:t>
            </a:r>
            <a:r>
              <a:rPr lang="en-US" sz="2000" strike="sngStrike" dirty="0" err="1" smtClean="0"/>
              <a:t>behaviour</a:t>
            </a:r>
            <a:r>
              <a:rPr lang="en-US" sz="2000" strike="sngStrike" dirty="0" smtClean="0"/>
              <a:t> is obtained just </a:t>
            </a:r>
            <a:r>
              <a:rPr lang="en-US" sz="2000" strike="sngStrike" dirty="0"/>
              <a:t>adding the </a:t>
            </a:r>
            <a:r>
              <a:rPr lang="en-US" sz="2000" strike="sngStrike" dirty="0">
                <a:solidFill>
                  <a:srgbClr val="000000"/>
                </a:solidFill>
              </a:rPr>
              <a:t>@</a:t>
            </a:r>
            <a:r>
              <a:rPr lang="en-US" sz="2000" strike="sngStrike" dirty="0" err="1">
                <a:solidFill>
                  <a:srgbClr val="000000"/>
                </a:solidFill>
              </a:rPr>
              <a:t>EnableEurekaServer</a:t>
            </a:r>
            <a:r>
              <a:rPr lang="en-US" sz="2000" strike="sngStrike" dirty="0">
                <a:solidFill>
                  <a:srgbClr val="000000"/>
                </a:solidFill>
              </a:rPr>
              <a:t> </a:t>
            </a:r>
            <a:r>
              <a:rPr lang="en-US" sz="2000" strike="sngStrike" dirty="0" smtClean="0">
                <a:solidFill>
                  <a:srgbClr val="000000"/>
                </a:solidFill>
              </a:rPr>
              <a:t>annotation on the Spring</a:t>
            </a:r>
            <a:r>
              <a:rPr lang="en-US" sz="2000" strike="sngStrike" baseline="0" dirty="0" smtClean="0">
                <a:solidFill>
                  <a:srgbClr val="000000"/>
                </a:solidFill>
              </a:rPr>
              <a:t> Boot Main class</a:t>
            </a:r>
            <a:endParaRPr lang="it-IT" sz="2000" strike="sngStrike" dirty="0"/>
          </a:p>
          <a:p>
            <a:pPr defTabSz="947607">
              <a:defRPr/>
            </a:pPr>
            <a:endParaRPr lang="en-US" sz="2000" strike="sngStrike" dirty="0" smtClean="0"/>
          </a:p>
          <a:p>
            <a:pPr defTabSz="947607">
              <a:defRPr/>
            </a:pPr>
            <a:r>
              <a:rPr lang="en-US" sz="2000" strike="sngStrike" dirty="0" smtClean="0"/>
              <a:t>The following text</a:t>
            </a:r>
            <a:r>
              <a:rPr lang="en-US" sz="2000" strike="sngStrike" baseline="0" dirty="0" smtClean="0"/>
              <a:t> fragment represents the declarative Eureka configuration</a:t>
            </a:r>
          </a:p>
          <a:p>
            <a:pPr defTabSz="947607">
              <a:defRPr/>
            </a:pPr>
            <a:r>
              <a:rPr lang="en-US" sz="2000" strike="sngStrike" baseline="0" dirty="0" smtClean="0"/>
              <a:t>This instance has been configured in </a:t>
            </a:r>
            <a:r>
              <a:rPr lang="en-US" sz="2000" strike="sngStrike" dirty="0" smtClean="0"/>
              <a:t>standalone mode </a:t>
            </a:r>
            <a:r>
              <a:rPr lang="it-IT" sz="2000" strike="sngStrike" dirty="0" err="1" smtClean="0"/>
              <a:t>swicthing</a:t>
            </a:r>
            <a:r>
              <a:rPr lang="it-IT" sz="2000" strike="sngStrike" dirty="0" smtClean="0"/>
              <a:t> off the client </a:t>
            </a:r>
            <a:r>
              <a:rPr lang="it-IT" sz="2000" strike="sngStrike" dirty="0" err="1" smtClean="0"/>
              <a:t>behaviour</a:t>
            </a:r>
            <a:r>
              <a:rPr lang="it-IT" sz="2000" strike="sngStrike" dirty="0" smtClean="0"/>
              <a:t> </a:t>
            </a:r>
            <a:r>
              <a:rPr lang="en-US" sz="2000" strike="sngStrike" dirty="0" smtClean="0"/>
              <a:t>so it does not keep trying and failing to  reach its pears.</a:t>
            </a:r>
            <a:endParaRPr lang="it-IT" sz="2000" strike="sngStrike" dirty="0" smtClean="0"/>
          </a:p>
          <a:p>
            <a:endParaRPr lang="it-IT" sz="2000" dirty="0" smtClean="0"/>
          </a:p>
          <a:p>
            <a:pPr algn="l"/>
            <a:r>
              <a:rPr lang="it-IT" sz="2000" dirty="0" err="1" smtClean="0"/>
              <a:t>This</a:t>
            </a:r>
            <a:r>
              <a:rPr lang="it-IT" sz="2000" dirty="0" smtClean="0"/>
              <a:t> slide</a:t>
            </a:r>
            <a:r>
              <a:rPr lang="it-IT" sz="2000" baseline="0" dirty="0" smtClean="0"/>
              <a:t> shows the </a:t>
            </a:r>
            <a:r>
              <a:rPr lang="it-IT" sz="2000" baseline="0" dirty="0" err="1" smtClean="0"/>
              <a:t>implementation</a:t>
            </a:r>
            <a:r>
              <a:rPr lang="it-IT" sz="2000" baseline="0" dirty="0" smtClean="0"/>
              <a:t> </a:t>
            </a:r>
            <a:r>
              <a:rPr lang="it-IT" sz="2000" baseline="0" dirty="0" err="1" smtClean="0"/>
              <a:t>details</a:t>
            </a:r>
            <a:r>
              <a:rPr lang="it-IT" sz="2000" baseline="0" dirty="0" smtClean="0"/>
              <a:t> of a Eureka Server </a:t>
            </a:r>
            <a:r>
              <a:rPr lang="it-IT" sz="2000" baseline="0" dirty="0" err="1" smtClean="0"/>
              <a:t>that</a:t>
            </a:r>
            <a:r>
              <a:rPr lang="it-IT" sz="2000" baseline="0" dirty="0" smtClean="0"/>
              <a:t> </a:t>
            </a:r>
            <a:r>
              <a:rPr lang="it-IT" sz="2000" baseline="0" dirty="0" err="1" smtClean="0"/>
              <a:t>may</a:t>
            </a:r>
            <a:r>
              <a:rPr lang="it-IT" sz="2000" baseline="0" dirty="0" smtClean="0"/>
              <a:t> be </a:t>
            </a:r>
            <a:r>
              <a:rPr lang="it-IT" sz="2000" baseline="0" dirty="0" err="1" smtClean="0"/>
              <a:t>considered</a:t>
            </a:r>
            <a:r>
              <a:rPr lang="it-IT" sz="2000" baseline="0" dirty="0" smtClean="0"/>
              <a:t> a Spring </a:t>
            </a:r>
            <a:r>
              <a:rPr lang="it-IT" sz="2000" baseline="0" dirty="0" err="1" smtClean="0"/>
              <a:t>Boot-based</a:t>
            </a:r>
            <a:r>
              <a:rPr lang="it-IT" sz="2000" baseline="0" dirty="0" smtClean="0"/>
              <a:t> </a:t>
            </a:r>
            <a:r>
              <a:rPr lang="it-IT" sz="2000" baseline="0" dirty="0" err="1" smtClean="0"/>
              <a:t>microservice</a:t>
            </a:r>
            <a:r>
              <a:rPr lang="it-IT" sz="2000" baseline="0" dirty="0" smtClean="0"/>
              <a:t>. In the </a:t>
            </a:r>
            <a:r>
              <a:rPr lang="it-IT" sz="2000" baseline="0" dirty="0" err="1" smtClean="0"/>
              <a:t>following</a:t>
            </a:r>
            <a:r>
              <a:rPr lang="it-IT" sz="2000" baseline="0" dirty="0" smtClean="0"/>
              <a:t> </a:t>
            </a:r>
            <a:r>
              <a:rPr lang="it-IT" sz="2000" baseline="0" dirty="0" err="1" smtClean="0"/>
              <a:t>fragment</a:t>
            </a:r>
            <a:r>
              <a:rPr lang="it-IT" sz="2000" baseline="0" dirty="0" smtClean="0"/>
              <a:t>, </a:t>
            </a:r>
            <a:r>
              <a:rPr lang="it-IT" sz="2000" baseline="0" dirty="0" err="1" smtClean="0"/>
              <a:t>we</a:t>
            </a:r>
            <a:r>
              <a:rPr lang="it-IT" sz="2000" baseline="0" dirty="0" smtClean="0"/>
              <a:t> </a:t>
            </a:r>
            <a:r>
              <a:rPr lang="it-IT" sz="2000" baseline="0" dirty="0" err="1" smtClean="0"/>
              <a:t>may</a:t>
            </a:r>
            <a:r>
              <a:rPr lang="it-IT" sz="2000" baseline="0" dirty="0" smtClean="0"/>
              <a:t> </a:t>
            </a:r>
            <a:r>
              <a:rPr lang="it-IT" sz="2000" baseline="0" dirty="0" err="1" smtClean="0"/>
              <a:t>observe</a:t>
            </a:r>
            <a:r>
              <a:rPr lang="it-IT" sz="2000" baseline="0" dirty="0" smtClean="0"/>
              <a:t> the </a:t>
            </a:r>
            <a:r>
              <a:rPr lang="it-IT" sz="2000" baseline="0" dirty="0" err="1" smtClean="0"/>
              <a:t>execution</a:t>
            </a:r>
            <a:r>
              <a:rPr lang="it-IT" sz="2000" baseline="0" dirty="0" smtClean="0"/>
              <a:t> </a:t>
            </a:r>
            <a:r>
              <a:rPr lang="it-IT" sz="2000" baseline="0" dirty="0" err="1" smtClean="0"/>
              <a:t>parameters</a:t>
            </a:r>
            <a:r>
              <a:rPr lang="it-IT" sz="2000" baseline="0" dirty="0" smtClean="0"/>
              <a:t> of a Eureka Server in </a:t>
            </a:r>
            <a:r>
              <a:rPr lang="it-IT" sz="2000" baseline="0" dirty="0" err="1" smtClean="0"/>
              <a:t>standalone</a:t>
            </a:r>
            <a:r>
              <a:rPr lang="it-IT" sz="2000" baseline="0" dirty="0" smtClean="0"/>
              <a:t> mode.</a:t>
            </a:r>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Pictured</a:t>
            </a:r>
            <a:r>
              <a:rPr lang="it-IT" sz="2000" dirty="0" smtClean="0"/>
              <a:t> </a:t>
            </a:r>
            <a:r>
              <a:rPr lang="it-IT" sz="2000" dirty="0" err="1" smtClean="0"/>
              <a:t>above</a:t>
            </a:r>
            <a:r>
              <a:rPr lang="it-IT" sz="2000" dirty="0" smtClean="0"/>
              <a:t> are the </a:t>
            </a:r>
            <a:r>
              <a:rPr lang="it-IT" sz="2000" dirty="0" err="1" smtClean="0"/>
              <a:t>implementation</a:t>
            </a:r>
            <a:r>
              <a:rPr lang="it-IT" sz="2000" dirty="0" smtClean="0"/>
              <a:t> </a:t>
            </a:r>
            <a:r>
              <a:rPr lang="it-IT" sz="2000" dirty="0" err="1" smtClean="0"/>
              <a:t>details</a:t>
            </a:r>
            <a:r>
              <a:rPr lang="it-IT" sz="2000" dirty="0" smtClean="0"/>
              <a:t> of a </a:t>
            </a:r>
            <a:r>
              <a:rPr lang="it-IT" sz="2000" dirty="0" err="1" smtClean="0"/>
              <a:t>registered</a:t>
            </a:r>
            <a:r>
              <a:rPr lang="it-IT" sz="2000" dirty="0" smtClean="0"/>
              <a:t> Eureka service</a:t>
            </a:r>
            <a:r>
              <a:rPr lang="it-IT" sz="2000" baseline="0" dirty="0" smtClean="0"/>
              <a:t> </a:t>
            </a:r>
          </a:p>
          <a:p>
            <a:pPr algn="l"/>
            <a:endParaRPr lang="it-IT" sz="2000" dirty="0" smtClean="0"/>
          </a:p>
          <a:p>
            <a:r>
              <a:rPr lang="en-US" sz="2000" dirty="0" smtClean="0"/>
              <a:t>In the</a:t>
            </a:r>
            <a:r>
              <a:rPr lang="en-US" sz="2000" baseline="0" dirty="0" smtClean="0"/>
              <a:t> </a:t>
            </a:r>
            <a:r>
              <a:rPr lang="en-US" sz="2000" dirty="0" smtClean="0"/>
              <a:t>following </a:t>
            </a:r>
            <a:r>
              <a:rPr lang="en-US" sz="2000" baseline="0" dirty="0" smtClean="0"/>
              <a:t>fragment, we can visualize the Eureka configuration of this service and,</a:t>
            </a:r>
          </a:p>
          <a:p>
            <a:r>
              <a:rPr lang="en-US" sz="2000" baseline="0" dirty="0" smtClean="0"/>
              <a:t>more importantly, the Server URL and the </a:t>
            </a:r>
            <a:r>
              <a:rPr lang="en-US" sz="2000" b="1" baseline="0" dirty="0" err="1" smtClean="0"/>
              <a:t>healthcheck</a:t>
            </a:r>
            <a:r>
              <a:rPr lang="en-US" sz="2000" baseline="0" dirty="0" smtClean="0"/>
              <a:t> and </a:t>
            </a:r>
            <a:r>
              <a:rPr lang="en-US" sz="2000" b="1" baseline="0" dirty="0" smtClean="0"/>
              <a:t>lease</a:t>
            </a:r>
            <a:r>
              <a:rPr lang="en-US" sz="2000" baseline="0" dirty="0" smtClean="0"/>
              <a:t> </a:t>
            </a:r>
            <a:r>
              <a:rPr lang="en-US" sz="2000" b="1" baseline="0" dirty="0" smtClean="0"/>
              <a:t>duration</a:t>
            </a:r>
            <a:r>
              <a:rPr lang="en-US" sz="2000" baseline="0" dirty="0" smtClean="0"/>
              <a:t> capabilities.</a:t>
            </a:r>
          </a:p>
          <a:p>
            <a:pPr algn="l"/>
            <a:endParaRPr lang="it-IT" sz="2000" dirty="0" smtClean="0"/>
          </a:p>
          <a:p>
            <a:r>
              <a:rPr lang="it-IT" sz="2000" strike="sngStrike" dirty="0" smtClean="0"/>
              <a:t>To</a:t>
            </a:r>
            <a:r>
              <a:rPr lang="it-IT" sz="2000" strike="sngStrike" baseline="0" dirty="0" smtClean="0"/>
              <a:t> </a:t>
            </a:r>
            <a:r>
              <a:rPr lang="it-IT" sz="2000" strike="sngStrike" baseline="0" dirty="0" err="1" smtClean="0"/>
              <a:t>transform</a:t>
            </a:r>
            <a:r>
              <a:rPr lang="it-IT" sz="2000" strike="sngStrike" baseline="0" dirty="0" smtClean="0"/>
              <a:t> a microservice to an Eureka </a:t>
            </a:r>
            <a:r>
              <a:rPr lang="it-IT" sz="2000" strike="sngStrike" baseline="0" dirty="0" err="1" smtClean="0"/>
              <a:t>managed</a:t>
            </a:r>
            <a:r>
              <a:rPr lang="it-IT" sz="2000" strike="sngStrike" baseline="0" dirty="0" smtClean="0"/>
              <a:t> microservice (</a:t>
            </a:r>
            <a:r>
              <a:rPr lang="it-IT" sz="2000" strike="sngStrike" baseline="0" dirty="0" err="1" smtClean="0"/>
              <a:t>registering</a:t>
            </a:r>
            <a:r>
              <a:rPr lang="it-IT" sz="2000" strike="sngStrike" baseline="0" dirty="0" smtClean="0"/>
              <a:t> and </a:t>
            </a:r>
            <a:r>
              <a:rPr lang="it-IT" sz="2000" strike="sngStrike" baseline="0" dirty="0" err="1" smtClean="0"/>
              <a:t>discovering</a:t>
            </a:r>
            <a:r>
              <a:rPr lang="it-IT" sz="2000" strike="sngStrike" baseline="0" dirty="0" smtClean="0"/>
              <a:t> </a:t>
            </a:r>
            <a:r>
              <a:rPr lang="it-IT" sz="2000" strike="sngStrike" baseline="0" dirty="0" err="1" smtClean="0"/>
              <a:t>capabilities</a:t>
            </a:r>
            <a:r>
              <a:rPr lang="it-IT" sz="2000" strike="sngStrike" baseline="0" dirty="0" smtClean="0"/>
              <a:t>)</a:t>
            </a:r>
          </a:p>
          <a:p>
            <a:r>
              <a:rPr lang="it-IT" sz="2000" strike="sngStrike" dirty="0" err="1" smtClean="0"/>
              <a:t>We</a:t>
            </a:r>
            <a:r>
              <a:rPr lang="it-IT" sz="2000" strike="sngStrike" dirty="0" smtClean="0"/>
              <a:t> </a:t>
            </a:r>
            <a:r>
              <a:rPr lang="it-IT" sz="2000" strike="sngStrike" dirty="0" err="1" smtClean="0"/>
              <a:t>need</a:t>
            </a:r>
            <a:r>
              <a:rPr lang="it-IT" sz="2000" strike="sngStrike" dirty="0" smtClean="0"/>
              <a:t> to </a:t>
            </a:r>
            <a:r>
              <a:rPr lang="it-IT" sz="2000" strike="sngStrike" dirty="0" err="1" smtClean="0"/>
              <a:t>add</a:t>
            </a:r>
            <a:r>
              <a:rPr lang="it-IT" sz="2000" strike="sngStrike" dirty="0" smtClean="0"/>
              <a:t> a </a:t>
            </a:r>
            <a:r>
              <a:rPr lang="it-IT" sz="2000" strike="sngStrike" dirty="0" err="1" smtClean="0"/>
              <a:t>dependency</a:t>
            </a:r>
            <a:r>
              <a:rPr lang="it-IT" sz="2000" strike="sngStrike" dirty="0" smtClean="0"/>
              <a:t> to Spring </a:t>
            </a:r>
            <a:r>
              <a:rPr lang="it-IT" sz="2000" strike="sngStrike" dirty="0" err="1" smtClean="0"/>
              <a:t>Cloud</a:t>
            </a:r>
            <a:r>
              <a:rPr lang="it-IT" sz="2000" strike="sngStrike" dirty="0" smtClean="0"/>
              <a:t> Starter</a:t>
            </a:r>
            <a:r>
              <a:rPr lang="it-IT" sz="2000" strike="sngStrike" baseline="0" dirty="0" smtClean="0"/>
              <a:t> Eureka </a:t>
            </a:r>
            <a:r>
              <a:rPr lang="it-IT" sz="2000" strike="sngStrike" baseline="0" dirty="0" err="1" smtClean="0"/>
              <a:t>which</a:t>
            </a:r>
            <a:r>
              <a:rPr lang="it-IT" sz="2000" strike="sngStrike" baseline="0" dirty="0" smtClean="0"/>
              <a:t> </a:t>
            </a:r>
            <a:r>
              <a:rPr lang="it-IT" sz="2000" strike="sngStrike" baseline="0" dirty="0" err="1" smtClean="0"/>
              <a:t>provides</a:t>
            </a:r>
            <a:r>
              <a:rPr lang="it-IT" sz="2000" strike="sngStrike" baseline="0" dirty="0" smtClean="0"/>
              <a:t> the </a:t>
            </a:r>
            <a:r>
              <a:rPr lang="it-IT" sz="2000" strike="sngStrike" baseline="0" dirty="0" err="1" smtClean="0"/>
              <a:t>directives</a:t>
            </a:r>
            <a:endParaRPr lang="it-IT" sz="2000" strike="sngStrike" baseline="0" dirty="0" smtClean="0"/>
          </a:p>
          <a:p>
            <a:r>
              <a:rPr lang="it-IT" sz="2000" strike="sngStrike" dirty="0" smtClean="0"/>
              <a:t>@</a:t>
            </a:r>
            <a:r>
              <a:rPr lang="it-IT" sz="2000" strike="sngStrike" dirty="0" err="1" smtClean="0"/>
              <a:t>EnableEurekaclient</a:t>
            </a:r>
            <a:endParaRPr lang="it-IT" sz="2000" strike="sngStrike" dirty="0" smtClean="0"/>
          </a:p>
          <a:p>
            <a:r>
              <a:rPr lang="it-IT" sz="2000" strike="sngStrike" dirty="0" smtClean="0"/>
              <a:t>@</a:t>
            </a:r>
            <a:r>
              <a:rPr lang="it-IT" sz="2000" strike="sngStrike" dirty="0" err="1" smtClean="0"/>
              <a:t>EnableDiscoveryClient</a:t>
            </a:r>
            <a:r>
              <a:rPr lang="it-IT" sz="2000" strike="sngStrike" baseline="0" dirty="0" smtClean="0"/>
              <a:t> </a:t>
            </a:r>
          </a:p>
          <a:p>
            <a:r>
              <a:rPr lang="it-IT" sz="2000" strike="sngStrike" baseline="0" dirty="0" err="1" smtClean="0"/>
              <a:t>That</a:t>
            </a:r>
            <a:r>
              <a:rPr lang="it-IT" sz="2000" strike="sngStrike" baseline="0" dirty="0" smtClean="0"/>
              <a:t> </a:t>
            </a:r>
            <a:r>
              <a:rPr lang="it-IT" sz="2000" strike="sngStrike" baseline="0" dirty="0" err="1" smtClean="0"/>
              <a:t>will</a:t>
            </a:r>
            <a:r>
              <a:rPr lang="it-IT" sz="2000" strike="sngStrike" baseline="0" dirty="0" smtClean="0"/>
              <a:t> be </a:t>
            </a:r>
            <a:r>
              <a:rPr lang="it-IT" sz="2000" strike="sngStrike" baseline="0" dirty="0" err="1" smtClean="0"/>
              <a:t>added</a:t>
            </a:r>
            <a:r>
              <a:rPr lang="it-IT" sz="2000" strike="sngStrike" baseline="0" dirty="0" smtClean="0"/>
              <a:t> to the Spring </a:t>
            </a:r>
            <a:r>
              <a:rPr lang="it-IT" sz="2000" strike="sngStrike" baseline="0" dirty="0" err="1" smtClean="0"/>
              <a:t>Boot</a:t>
            </a:r>
            <a:r>
              <a:rPr lang="it-IT" sz="2000" strike="sngStrike" baseline="0" dirty="0" smtClean="0"/>
              <a:t> </a:t>
            </a:r>
            <a:r>
              <a:rPr lang="it-IT" sz="2000" strike="sngStrike" baseline="0" dirty="0" err="1" smtClean="0"/>
              <a:t>main</a:t>
            </a:r>
            <a:r>
              <a:rPr lang="it-IT" sz="2000" strike="sngStrike" baseline="0" dirty="0" smtClean="0"/>
              <a:t> </a:t>
            </a:r>
            <a:r>
              <a:rPr lang="it-IT" sz="2000" strike="sngStrike" baseline="0" dirty="0" err="1" smtClean="0"/>
              <a:t>class</a:t>
            </a:r>
            <a:endParaRPr lang="it-IT" sz="2000" strike="sngStrike"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a:t>
            </a:r>
            <a:r>
              <a:rPr lang="it-IT" sz="2000" dirty="0" err="1" smtClean="0"/>
              <a:t>contains</a:t>
            </a:r>
            <a:r>
              <a:rPr lang="it-IT" sz="2000" baseline="0" dirty="0" smtClean="0"/>
              <a:t> the </a:t>
            </a:r>
            <a:r>
              <a:rPr lang="it-IT" sz="2000" baseline="0" dirty="0" err="1" smtClean="0"/>
              <a:t>implementation</a:t>
            </a:r>
            <a:r>
              <a:rPr lang="it-IT" sz="2000" baseline="0" dirty="0" smtClean="0"/>
              <a:t> </a:t>
            </a:r>
            <a:r>
              <a:rPr lang="it-IT" sz="2000" baseline="0" dirty="0" err="1" smtClean="0"/>
              <a:t>details</a:t>
            </a:r>
            <a:r>
              <a:rPr lang="it-IT" sz="2000" baseline="0" dirty="0" smtClean="0"/>
              <a:t> of the service </a:t>
            </a:r>
            <a:r>
              <a:rPr lang="it-IT" sz="2000" baseline="0" dirty="0" err="1" smtClean="0"/>
              <a:t>discovery</a:t>
            </a:r>
            <a:r>
              <a:rPr lang="it-IT" sz="2000" baseline="0" dirty="0" smtClean="0"/>
              <a:t> </a:t>
            </a:r>
            <a:r>
              <a:rPr lang="it-IT" sz="2000" baseline="0" dirty="0" err="1" smtClean="0"/>
              <a:t>capabilities</a:t>
            </a:r>
            <a:r>
              <a:rPr lang="it-IT" sz="2000" baseline="0" dirty="0" smtClean="0"/>
              <a:t> </a:t>
            </a:r>
            <a:r>
              <a:rPr lang="it-IT" sz="2000" baseline="0" dirty="0" err="1" smtClean="0"/>
              <a:t>coded</a:t>
            </a:r>
            <a:r>
              <a:rPr lang="it-IT" sz="2000" baseline="0" dirty="0" smtClean="0"/>
              <a:t> </a:t>
            </a:r>
            <a:r>
              <a:rPr lang="it-IT" sz="2000" baseline="0" dirty="0" err="1" smtClean="0"/>
              <a:t>within</a:t>
            </a:r>
            <a:r>
              <a:rPr lang="it-IT" sz="2000" baseline="0" dirty="0" smtClean="0"/>
              <a:t> the consumer service </a:t>
            </a:r>
            <a:r>
              <a:rPr lang="it-IT" sz="2000" baseline="0" dirty="0" err="1" smtClean="0"/>
              <a:t>itself</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This</a:t>
            </a:r>
            <a:r>
              <a:rPr lang="it-IT" sz="1600" dirty="0" smtClean="0"/>
              <a:t> </a:t>
            </a:r>
            <a:r>
              <a:rPr lang="it-IT" sz="1600" dirty="0" err="1" smtClean="0"/>
              <a:t>portion</a:t>
            </a:r>
            <a:r>
              <a:rPr lang="it-IT" sz="1600" dirty="0" smtClean="0"/>
              <a:t> of code shows a </a:t>
            </a:r>
            <a:r>
              <a:rPr lang="it-IT" sz="1600" dirty="0" err="1" smtClean="0"/>
              <a:t>variation</a:t>
            </a:r>
            <a:r>
              <a:rPr lang="it-IT" sz="1600" baseline="0" dirty="0" smtClean="0"/>
              <a:t> on </a:t>
            </a:r>
            <a:r>
              <a:rPr lang="it-IT" sz="1600" baseline="0" dirty="0" err="1" smtClean="0"/>
              <a:t>this</a:t>
            </a:r>
            <a:r>
              <a:rPr lang="it-IT" sz="1600" baseline="0" dirty="0" smtClean="0"/>
              <a:t> </a:t>
            </a:r>
            <a:r>
              <a:rPr lang="it-IT" sz="1600" baseline="0" dirty="0" err="1" smtClean="0"/>
              <a:t>type</a:t>
            </a:r>
            <a:r>
              <a:rPr lang="it-IT" sz="1600" baseline="0" dirty="0" smtClean="0"/>
              <a:t> of </a:t>
            </a:r>
            <a:r>
              <a:rPr lang="it-IT" sz="1600" baseline="0" dirty="0" err="1" smtClean="0"/>
              <a:t>implementation</a:t>
            </a:r>
            <a:r>
              <a:rPr lang="it-IT" sz="1600" baseline="0" dirty="0" smtClean="0"/>
              <a:t> </a:t>
            </a:r>
            <a:r>
              <a:rPr lang="it-IT" sz="1600" dirty="0" smtClean="0"/>
              <a:t>by </a:t>
            </a:r>
            <a:r>
              <a:rPr lang="it-IT" sz="1600" dirty="0" err="1"/>
              <a:t>means</a:t>
            </a:r>
            <a:r>
              <a:rPr lang="it-IT" sz="1600" dirty="0"/>
              <a:t> of a </a:t>
            </a:r>
            <a:r>
              <a:rPr lang="it-IT" sz="1600" dirty="0" smtClean="0"/>
              <a:t>«</a:t>
            </a:r>
            <a:r>
              <a:rPr lang="it-IT" sz="1600" dirty="0" err="1" smtClean="0"/>
              <a:t>Feign</a:t>
            </a:r>
            <a:r>
              <a:rPr lang="it-IT" sz="1600" dirty="0" smtClean="0"/>
              <a:t> Client».</a:t>
            </a:r>
            <a:endParaRPr lang="it-IT" sz="1600" dirty="0"/>
          </a:p>
          <a:p>
            <a:endParaRPr lang="it-IT" sz="1600" dirty="0"/>
          </a:p>
          <a:p>
            <a:r>
              <a:rPr lang="en-US" sz="1600" dirty="0"/>
              <a:t>Feign is a declarative web service </a:t>
            </a:r>
            <a:r>
              <a:rPr lang="en-US" sz="1600" dirty="0" smtClean="0"/>
              <a:t>client that makes </a:t>
            </a:r>
            <a:r>
              <a:rPr lang="en-US" sz="1600" dirty="0"/>
              <a:t>writing web service clients easier. </a:t>
            </a:r>
          </a:p>
          <a:p>
            <a:r>
              <a:rPr lang="en-US" sz="1600" dirty="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t>
            </a:r>
            <a:r>
              <a:rPr lang="it-IT" sz="2000" baseline="0" dirty="0" smtClean="0"/>
              <a:t>the </a:t>
            </a:r>
            <a:r>
              <a:rPr lang="it-IT" sz="2000" baseline="0" dirty="0" err="1" smtClean="0"/>
              <a:t>load-balancing</a:t>
            </a:r>
            <a:r>
              <a:rPr lang="it-IT" sz="2000" baseline="0" dirty="0" smtClean="0"/>
              <a:t> client </a:t>
            </a:r>
            <a:r>
              <a:rPr lang="it-IT" sz="2000" baseline="0" dirty="0" err="1" smtClean="0"/>
              <a:t>features</a:t>
            </a:r>
            <a:r>
              <a:rPr lang="it-IT" sz="2000" baseline="0" dirty="0" smtClean="0"/>
              <a:t>. Like </a:t>
            </a:r>
            <a:r>
              <a:rPr lang="it-IT" sz="2000" baseline="0" dirty="0" err="1" smtClean="0"/>
              <a:t>discovery</a:t>
            </a:r>
            <a:r>
              <a:rPr lang="it-IT" sz="2000" baseline="0" dirty="0" smtClean="0"/>
              <a:t>, </a:t>
            </a:r>
            <a:r>
              <a:rPr lang="it-IT" sz="2000" baseline="0" dirty="0" err="1" smtClean="0"/>
              <a:t>they</a:t>
            </a:r>
            <a:r>
              <a:rPr lang="it-IT" sz="2000" baseline="0" dirty="0" smtClean="0"/>
              <a:t> are </a:t>
            </a:r>
            <a:r>
              <a:rPr lang="it-IT" sz="2000" baseline="0" dirty="0" err="1" smtClean="0"/>
              <a:t>implemented</a:t>
            </a:r>
            <a:r>
              <a:rPr lang="it-IT" sz="2000" baseline="0" dirty="0" smtClean="0"/>
              <a:t> on the client-side.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err="1" smtClean="0"/>
              <a:t>observe</a:t>
            </a:r>
            <a:r>
              <a:rPr lang="it-IT" sz="1800" dirty="0" smtClean="0"/>
              <a:t> </a:t>
            </a:r>
            <a:r>
              <a:rPr lang="it-IT" sz="1800" dirty="0" err="1" smtClean="0"/>
              <a:t>Eureka’s</a:t>
            </a:r>
            <a:r>
              <a:rPr lang="it-IT" sz="1800" dirty="0" smtClean="0"/>
              <a:t> </a:t>
            </a:r>
            <a:r>
              <a:rPr lang="it-IT" sz="1800" dirty="0" err="1" smtClean="0"/>
              <a:t>scaling</a:t>
            </a:r>
            <a:r>
              <a:rPr lang="it-IT" sz="1800" baseline="0" dirty="0" smtClean="0"/>
              <a:t> </a:t>
            </a:r>
            <a:r>
              <a:rPr lang="it-IT" sz="1800" baseline="0" dirty="0" err="1" smtClean="0"/>
              <a:t>abilities</a:t>
            </a:r>
            <a:r>
              <a:rPr lang="it-IT" sz="1800" baseline="0" dirty="0" smtClean="0"/>
              <a:t> </a:t>
            </a:r>
            <a:r>
              <a:rPr lang="it-IT" sz="1800" dirty="0" err="1" smtClean="0"/>
              <a:t>within</a:t>
            </a:r>
            <a:r>
              <a:rPr lang="it-IT" sz="1800" baseline="0" dirty="0" smtClean="0"/>
              <a:t> the </a:t>
            </a:r>
            <a:r>
              <a:rPr lang="it-IT" sz="1800" baseline="0" dirty="0" err="1" smtClean="0"/>
              <a:t>context</a:t>
            </a:r>
            <a:r>
              <a:rPr lang="it-IT" sz="1800" baseline="0" dirty="0" smtClean="0"/>
              <a:t> of </a:t>
            </a:r>
            <a:r>
              <a:rPr lang="it-IT" sz="1800" baseline="0" dirty="0" err="1" smtClean="0"/>
              <a:t>Pivotal</a:t>
            </a:r>
            <a:r>
              <a:rPr lang="it-IT" sz="1800" baseline="0" dirty="0" smtClean="0"/>
              <a:t> Web Services</a:t>
            </a:r>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service startup (APP/0)</a:t>
            </a:r>
          </a:p>
          <a:p>
            <a:r>
              <a:rPr lang="it-IT" sz="2000" baseline="0" dirty="0" err="1" smtClean="0"/>
              <a:t>Then</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 the call </a:t>
            </a:r>
            <a:r>
              <a:rPr lang="it-IT" sz="2000" baseline="0" dirty="0" err="1" smtClean="0"/>
              <a:t>coming</a:t>
            </a:r>
            <a:r>
              <a:rPr lang="it-IT" sz="2000" baseline="0" dirty="0" smtClean="0"/>
              <a:t> from the consumer service</a:t>
            </a:r>
          </a:p>
          <a:p>
            <a:r>
              <a:rPr lang="it-IT" sz="2000" baseline="0" dirty="0" smtClean="0"/>
              <a:t>In </a:t>
            </a:r>
            <a:r>
              <a:rPr lang="it-IT" sz="2000" baseline="0" dirty="0" err="1" smtClean="0"/>
              <a:t>red</a:t>
            </a:r>
            <a:r>
              <a:rPr lang="it-IT" sz="2000" baseline="0" dirty="0" smtClean="0"/>
              <a:t> </a:t>
            </a:r>
            <a:r>
              <a:rPr lang="it-IT" sz="2000" baseline="0" dirty="0" err="1" smtClean="0"/>
              <a:t>is</a:t>
            </a:r>
            <a:r>
              <a:rPr lang="it-IT" sz="2000" baseline="0" dirty="0" smtClean="0"/>
              <a:t> </a:t>
            </a:r>
            <a:r>
              <a:rPr lang="it-IT" sz="2000" baseline="0" dirty="0" err="1" smtClean="0"/>
              <a:t>reported</a:t>
            </a:r>
            <a:r>
              <a:rPr lang="it-IT" sz="2000" baseline="0" dirty="0" smtClean="0"/>
              <a:t> </a:t>
            </a:r>
            <a:r>
              <a:rPr lang="it-IT" sz="2000" baseline="0" dirty="0" err="1" smtClean="0"/>
              <a:t>that</a:t>
            </a:r>
            <a:r>
              <a:rPr lang="it-IT" sz="2000" baseline="0" dirty="0" smtClean="0"/>
              <a:t> the </a:t>
            </a:r>
            <a:r>
              <a:rPr lang="it-IT" sz="2000" baseline="0" dirty="0" err="1" smtClean="0"/>
              <a:t>responding</a:t>
            </a:r>
            <a:r>
              <a:rPr lang="it-IT" sz="2000" baseline="0" dirty="0" smtClean="0"/>
              <a:t> </a:t>
            </a:r>
            <a:r>
              <a:rPr lang="it-IT" sz="2000" baseline="0" dirty="0" err="1" smtClean="0"/>
              <a:t>instance</a:t>
            </a:r>
            <a:r>
              <a:rPr lang="it-IT" sz="2000" baseline="0" dirty="0" smtClean="0"/>
              <a:t> </a:t>
            </a:r>
            <a:r>
              <a:rPr lang="it-IT" sz="2000" baseline="0" dirty="0" err="1" smtClean="0"/>
              <a:t>is</a:t>
            </a:r>
            <a:r>
              <a:rPr lang="it-IT" sz="2000" baseline="0" dirty="0" smtClean="0"/>
              <a:t> the 0 </a:t>
            </a:r>
            <a:r>
              <a:rPr lang="it-IT" sz="2000" baseline="0" dirty="0" err="1" smtClean="0"/>
              <a:t>indexed</a:t>
            </a:r>
            <a:r>
              <a:rPr lang="it-IT" sz="2000" baseline="0" dirty="0" smtClean="0"/>
              <a:t> (APP/0)</a:t>
            </a:r>
          </a:p>
          <a:p>
            <a:endParaRPr lang="it-IT" sz="2000" baseline="0" dirty="0" smtClean="0"/>
          </a:p>
          <a:p>
            <a:r>
              <a:rPr lang="it-IT" sz="2000" b="1" baseline="0" dirty="0" smtClean="0"/>
              <a:t>[</a:t>
            </a:r>
            <a:r>
              <a:rPr lang="it-IT" sz="2000" b="1" dirty="0" smtClean="0"/>
              <a:t>GO</a:t>
            </a:r>
            <a:r>
              <a:rPr lang="it-IT" sz="2000" b="1" baseline="0" dirty="0" smtClean="0"/>
              <a:t> TO PWS CONSOLE EXPLAIN THE DEMO AND AT THE END AND ADD AN INSTANCE TO SERVICE4EUREKA]</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startup of the service </a:t>
            </a:r>
            <a:r>
              <a:rPr lang="it-IT" sz="2000" baseline="0" dirty="0" err="1" smtClean="0"/>
              <a:t>second</a:t>
            </a:r>
            <a:r>
              <a:rPr lang="it-IT" sz="2000" baseline="0" dirty="0" smtClean="0"/>
              <a:t> </a:t>
            </a:r>
            <a:r>
              <a:rPr lang="it-IT" sz="2000" baseline="0" dirty="0" err="1" smtClean="0"/>
              <a:t>instance</a:t>
            </a:r>
            <a:r>
              <a:rPr lang="it-IT" sz="2000" baseline="0" dirty="0" smtClean="0"/>
              <a:t> (APP/1)</a:t>
            </a:r>
          </a:p>
          <a:p>
            <a:r>
              <a:rPr lang="it-IT" sz="2000" baseline="0" dirty="0" err="1" smtClean="0"/>
              <a:t>During</a:t>
            </a:r>
            <a:r>
              <a:rPr lang="it-IT" sz="2000" baseline="0" dirty="0" smtClean="0"/>
              <a:t> </a:t>
            </a:r>
            <a:r>
              <a:rPr lang="it-IT" sz="2000" baseline="0" dirty="0" err="1" smtClean="0"/>
              <a:t>starting</a:t>
            </a:r>
            <a:r>
              <a:rPr lang="it-IT" sz="2000" baseline="0" dirty="0" smtClean="0"/>
              <a:t> up the </a:t>
            </a:r>
            <a:r>
              <a:rPr lang="it-IT" sz="2000" baseline="0" dirty="0" err="1" smtClean="0"/>
              <a:t>calls</a:t>
            </a:r>
            <a:r>
              <a:rPr lang="it-IT" sz="2000" baseline="0" dirty="0" smtClean="0"/>
              <a:t> </a:t>
            </a:r>
            <a:r>
              <a:rPr lang="it-IT" sz="2000" baseline="0" dirty="0" err="1" smtClean="0"/>
              <a:t>coming</a:t>
            </a:r>
            <a:r>
              <a:rPr lang="it-IT" sz="2000" baseline="0" dirty="0" smtClean="0"/>
              <a:t> from the consumer service are </a:t>
            </a:r>
            <a:r>
              <a:rPr lang="it-IT" sz="2000" baseline="0" dirty="0" err="1" smtClean="0"/>
              <a:t>addressed</a:t>
            </a:r>
            <a:r>
              <a:rPr lang="it-IT" sz="2000" baseline="0" dirty="0" smtClean="0"/>
              <a:t> to the </a:t>
            </a:r>
            <a:r>
              <a:rPr lang="it-IT" sz="2000" baseline="0" dirty="0" err="1" smtClean="0"/>
              <a:t>available</a:t>
            </a:r>
            <a:r>
              <a:rPr lang="it-IT" sz="2000" baseline="0" dirty="0" smtClean="0"/>
              <a:t> </a:t>
            </a:r>
            <a:r>
              <a:rPr lang="it-IT" sz="2000" baseline="0" dirty="0" err="1" smtClean="0"/>
              <a:t>instance</a:t>
            </a:r>
            <a:r>
              <a:rPr lang="it-IT" sz="2000" baseline="0" dirty="0" smtClean="0"/>
              <a:t> (APP/0) the 0 </a:t>
            </a:r>
            <a:r>
              <a:rPr lang="it-IT" sz="2000" baseline="0" dirty="0" err="1" smtClean="0"/>
              <a:t>indexed</a:t>
            </a:r>
            <a:r>
              <a:rPr lang="it-IT" sz="2000" baseline="0" dirty="0" smtClean="0"/>
              <a:t> </a:t>
            </a:r>
            <a:r>
              <a:rPr lang="it-IT" sz="2000" baseline="0" dirty="0" err="1" smtClean="0"/>
              <a:t>one</a:t>
            </a:r>
            <a:r>
              <a:rPr lang="it-IT" sz="2000"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When</a:t>
            </a:r>
            <a:r>
              <a:rPr lang="it-IT" sz="2400" dirty="0" smtClean="0"/>
              <a:t> the new </a:t>
            </a:r>
            <a:r>
              <a:rPr lang="it-IT" sz="2400" dirty="0" err="1" smtClean="0"/>
              <a:t>instance</a:t>
            </a:r>
            <a:r>
              <a:rPr lang="it-IT" sz="2400" dirty="0" smtClean="0"/>
              <a:t> </a:t>
            </a:r>
            <a:r>
              <a:rPr lang="it-IT" sz="2400" dirty="0" err="1" smtClean="0"/>
              <a:t>will</a:t>
            </a:r>
            <a:r>
              <a:rPr lang="it-IT" sz="2400" dirty="0" smtClean="0"/>
              <a:t> turn </a:t>
            </a:r>
            <a:r>
              <a:rPr lang="it-IT" sz="2400" dirty="0" err="1" smtClean="0"/>
              <a:t>available</a:t>
            </a:r>
            <a:r>
              <a:rPr lang="it-IT" sz="2400" dirty="0" smtClean="0"/>
              <a:t> the</a:t>
            </a:r>
            <a:r>
              <a:rPr lang="it-IT" sz="2400" baseline="0" dirty="0" smtClean="0"/>
              <a:t> </a:t>
            </a:r>
            <a:r>
              <a:rPr lang="it-IT" sz="2400" baseline="0" dirty="0" err="1" smtClean="0"/>
              <a:t>next</a:t>
            </a:r>
            <a:r>
              <a:rPr lang="it-IT" sz="2400" baseline="0" dirty="0" smtClean="0"/>
              <a:t> </a:t>
            </a:r>
            <a:r>
              <a:rPr lang="it-IT" sz="2400" baseline="0" dirty="0" err="1" smtClean="0"/>
              <a:t>requests</a:t>
            </a:r>
            <a:r>
              <a:rPr lang="it-IT" sz="2400" baseline="0" dirty="0" smtClean="0"/>
              <a:t> </a:t>
            </a:r>
            <a:r>
              <a:rPr lang="it-IT" sz="2400" baseline="0" dirty="0" err="1" smtClean="0"/>
              <a:t>will</a:t>
            </a:r>
            <a:r>
              <a:rPr lang="it-IT" sz="2400" baseline="0" dirty="0" smtClean="0"/>
              <a:t> be </a:t>
            </a:r>
            <a:r>
              <a:rPr lang="it-IT" sz="2400" baseline="0" dirty="0" err="1" smtClean="0"/>
              <a:t>addressed</a:t>
            </a:r>
            <a:r>
              <a:rPr lang="it-IT" sz="2400" baseline="0" dirty="0" smtClean="0"/>
              <a:t> to the new </a:t>
            </a:r>
            <a:r>
              <a:rPr lang="it-IT" sz="2400" baseline="0" dirty="0" err="1" smtClean="0"/>
              <a:t>instance</a:t>
            </a:r>
            <a:endParaRPr lang="it-IT" sz="2400" baseline="0" dirty="0" smtClean="0"/>
          </a:p>
          <a:p>
            <a:r>
              <a:rPr lang="it-IT" sz="2400" baseline="0" dirty="0" smtClean="0"/>
              <a:t>And </a:t>
            </a:r>
            <a:r>
              <a:rPr lang="it-IT" sz="2400" baseline="0" dirty="0" err="1" smtClean="0"/>
              <a:t>then</a:t>
            </a:r>
            <a:r>
              <a:rPr lang="it-IT" sz="2400" baseline="0" dirty="0" smtClean="0"/>
              <a:t> the round </a:t>
            </a:r>
            <a:r>
              <a:rPr lang="it-IT" sz="2400" baseline="0" dirty="0" err="1" smtClean="0"/>
              <a:t>robin</a:t>
            </a:r>
            <a:r>
              <a:rPr lang="it-IT" sz="2400" baseline="0" dirty="0" smtClean="0"/>
              <a:t> </a:t>
            </a:r>
            <a:r>
              <a:rPr lang="it-IT" sz="2400" baseline="0" dirty="0" err="1" smtClean="0"/>
              <a:t>balancing</a:t>
            </a:r>
            <a:r>
              <a:rPr lang="it-IT" sz="2400" baseline="0" dirty="0" smtClean="0"/>
              <a:t> </a:t>
            </a:r>
            <a:r>
              <a:rPr lang="it-IT" sz="2400" baseline="0" dirty="0" err="1" smtClean="0"/>
              <a:t>behaviour</a:t>
            </a:r>
            <a:r>
              <a:rPr lang="it-IT" sz="2400" baseline="0" dirty="0" smtClean="0"/>
              <a:t> </a:t>
            </a:r>
            <a:r>
              <a:rPr lang="it-IT" sz="2400" baseline="0" dirty="0" err="1" smtClean="0"/>
              <a:t>will</a:t>
            </a:r>
            <a:r>
              <a:rPr lang="it-IT" sz="2400" baseline="0" dirty="0" smtClean="0"/>
              <a:t> be </a:t>
            </a:r>
            <a:r>
              <a:rPr lang="it-IT" sz="2400" baseline="0" dirty="0" err="1" smtClean="0"/>
              <a:t>applied</a:t>
            </a:r>
            <a:r>
              <a:rPr lang="it-IT" sz="2400" baseline="0" dirty="0" smtClean="0"/>
              <a:t> on the </a:t>
            </a:r>
            <a:r>
              <a:rPr lang="it-IT" sz="2400" baseline="0" dirty="0" err="1" smtClean="0"/>
              <a:t>available</a:t>
            </a:r>
            <a:r>
              <a:rPr lang="it-IT" sz="2400" baseline="0" dirty="0" smtClean="0"/>
              <a:t> </a:t>
            </a:r>
            <a:r>
              <a:rPr lang="it-IT" sz="2400" baseline="0" dirty="0" err="1" smtClean="0"/>
              <a:t>instance</a:t>
            </a:r>
            <a:r>
              <a:rPr lang="it-IT" sz="2400" baseline="0" dirty="0" smtClean="0"/>
              <a:t> of the pool</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smtClean="0">
                <a:latin typeface="Calibri" pitchFamily="34" charset="0"/>
              </a:rPr>
              <a:t>And the </a:t>
            </a:r>
            <a:r>
              <a:rPr lang="it-IT" sz="2200" dirty="0">
                <a:latin typeface="Calibri" pitchFamily="34" charset="0"/>
              </a:rPr>
              <a:t>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err="1" smtClean="0"/>
              <a:t>Other</a:t>
            </a:r>
            <a:r>
              <a:rPr lang="it-IT" sz="1800" dirty="0" smtClean="0"/>
              <a:t> </a:t>
            </a:r>
            <a:r>
              <a:rPr lang="it-IT" sz="1800" dirty="0" err="1" smtClean="0"/>
              <a:t>complementary</a:t>
            </a:r>
            <a:r>
              <a:rPr lang="it-IT" sz="1800" dirty="0" smtClean="0"/>
              <a:t> </a:t>
            </a:r>
            <a:r>
              <a:rPr lang="it-IT" sz="1800" dirty="0" err="1" smtClean="0"/>
              <a:t>technologies</a:t>
            </a:r>
            <a:r>
              <a:rPr lang="it-IT" sz="1800" dirty="0" smtClean="0"/>
              <a:t> include:</a:t>
            </a:r>
          </a:p>
          <a:p>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Here are some</a:t>
            </a:r>
            <a:r>
              <a:rPr lang="it-IT" sz="2000" baseline="0" dirty="0" smtClean="0"/>
              <a:t> </a:t>
            </a:r>
            <a:r>
              <a:rPr lang="it-IT" sz="2000" baseline="0" dirty="0" err="1" smtClean="0"/>
              <a:t>useful</a:t>
            </a:r>
            <a:r>
              <a:rPr lang="it-IT" sz="2000" baseline="0" dirty="0" smtClean="0"/>
              <a:t> </a:t>
            </a:r>
            <a:r>
              <a:rPr lang="it-IT" sz="2000" baseline="0" dirty="0" err="1" smtClean="0"/>
              <a:t>references</a:t>
            </a:r>
            <a:r>
              <a:rPr lang="it-IT" sz="2000" baseline="0" dirty="0" smtClean="0"/>
              <a:t>, </a:t>
            </a:r>
            <a:r>
              <a:rPr lang="it-IT" sz="2000" baseline="0" dirty="0" err="1" smtClean="0"/>
              <a:t>including</a:t>
            </a:r>
            <a:r>
              <a:rPr lang="it-IT" sz="2000" baseline="0" dirty="0" smtClean="0"/>
              <a:t> the GITHUB URL with the source code </a:t>
            </a:r>
            <a:r>
              <a:rPr lang="it-IT" sz="2000" baseline="0" dirty="0" err="1" smtClean="0"/>
              <a:t>developed</a:t>
            </a:r>
            <a:r>
              <a:rPr lang="it-IT" sz="2000" baseline="0" dirty="0" smtClean="0"/>
              <a:t> for the </a:t>
            </a:r>
            <a:r>
              <a:rPr lang="it-IT" sz="2000" baseline="0" dirty="0" err="1" smtClean="0"/>
              <a:t>demonstrations</a:t>
            </a:r>
            <a:r>
              <a:rPr lang="it-IT" sz="2000" baseline="0" dirty="0" smtClean="0"/>
              <a:t> in </a:t>
            </a:r>
            <a:r>
              <a:rPr lang="it-IT" sz="2000" baseline="0" dirty="0" err="1" smtClean="0"/>
              <a:t>my</a:t>
            </a:r>
            <a:r>
              <a:rPr lang="it-IT" sz="2000" baseline="0" dirty="0" smtClean="0"/>
              <a:t> </a:t>
            </a:r>
            <a:r>
              <a:rPr lang="it-IT" sz="2000" baseline="0" dirty="0" err="1" smtClean="0"/>
              <a:t>presentation</a:t>
            </a:r>
            <a:endParaRPr lang="it-IT" sz="2000" baseline="0" dirty="0" smtClean="0"/>
          </a:p>
          <a:p>
            <a:endParaRPr lang="it-IT" sz="20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en-US" sz="1800" dirty="0" smtClean="0"/>
              <a:t>So that’s all, I hope you enjoyed this</a:t>
            </a:r>
            <a:r>
              <a:rPr lang="en-US" sz="1800" baseline="0" dirty="0" smtClean="0"/>
              <a:t> presentation</a:t>
            </a:r>
            <a:r>
              <a:rPr lang="en-US" sz="1800" dirty="0" smtClean="0"/>
              <a:t>, I would like to thank you for</a:t>
            </a:r>
            <a:r>
              <a:rPr lang="en-US" sz="1800" baseline="0" dirty="0" smtClean="0"/>
              <a:t> </a:t>
            </a:r>
            <a:r>
              <a:rPr lang="en-US" sz="1800" dirty="0" smtClean="0"/>
              <a:t>your time as well as O’Reilly for the opportunity to be</a:t>
            </a:r>
            <a:r>
              <a:rPr lang="en-US" sz="1800" baseline="0" dirty="0" smtClean="0"/>
              <a:t> a part of this prestigious </a:t>
            </a:r>
            <a:r>
              <a:rPr lang="en-US" sz="1800" dirty="0" smtClean="0"/>
              <a:t>event. </a:t>
            </a:r>
          </a:p>
          <a:p>
            <a:endParaRPr lang="en-US" sz="1800" dirty="0" smtClean="0"/>
          </a:p>
          <a:p>
            <a:r>
              <a:rPr lang="en-US" sz="1800" dirty="0" smtClean="0"/>
              <a:t>I</a:t>
            </a:r>
            <a:r>
              <a:rPr lang="en-US" sz="1800" baseline="0" dirty="0" smtClean="0"/>
              <a:t> will be happy to answer any question you may have.</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MA’NAGEMENT</a:t>
            </a:r>
          </a:p>
          <a:p>
            <a:r>
              <a:rPr lang="it-IT" dirty="0" smtClean="0"/>
              <a:t>DEVE’LOPMENT</a:t>
            </a:r>
          </a:p>
          <a:p>
            <a:r>
              <a:rPr lang="it-IT" dirty="0" smtClean="0"/>
              <a:t>E’FFORT</a:t>
            </a:r>
          </a:p>
          <a:p>
            <a:r>
              <a:rPr lang="it-IT" dirty="0" smtClean="0"/>
              <a:t>PRO’CESS</a:t>
            </a:r>
          </a:p>
          <a:p>
            <a:r>
              <a:rPr lang="it-IT" dirty="0" smtClean="0"/>
              <a:t>VIECOL</a:t>
            </a:r>
          </a:p>
          <a:p>
            <a:r>
              <a:rPr lang="it-IT" dirty="0" smtClean="0"/>
              <a:t>EVE’NT DRI’VEN</a:t>
            </a:r>
          </a:p>
          <a:p>
            <a:r>
              <a:rPr lang="it-IT" dirty="0" smtClean="0"/>
              <a:t>MO’BILE</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74</a:t>
            </a:fld>
            <a:endParaRPr lang="it-IT"/>
          </a:p>
        </p:txBody>
      </p:sp>
    </p:spTree>
    <p:extLst>
      <p:ext uri="{BB962C8B-B14F-4D97-AF65-F5344CB8AC3E}">
        <p14:creationId xmlns:p14="http://schemas.microsoft.com/office/powerpoint/2010/main" val="1092679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smtClean="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a:t>
            </a:r>
            <a:r>
              <a:rPr lang="it-IT" sz="2200" dirty="0" err="1"/>
              <a:t>microservices-based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smtClean="0"/>
              <a:t>.</a:t>
            </a:r>
          </a:p>
          <a:p>
            <a:pPr defTabSz="947607">
              <a:defRPr/>
            </a:pPr>
            <a:endParaRPr lang="it-IT" sz="2100" dirty="0" smtClean="0"/>
          </a:p>
          <a:p>
            <a:pPr defTabSz="947607">
              <a:defRPr/>
            </a:pPr>
            <a:r>
              <a:rPr lang="it-IT" sz="2100" dirty="0" smtClean="0"/>
              <a:t>[SLIDE]</a:t>
            </a:r>
          </a:p>
          <a:p>
            <a:pPr defTabSz="947607">
              <a:defRPr/>
            </a:pPr>
            <a:endParaRPr lang="it-IT" sz="2100" dirty="0" smtClean="0"/>
          </a:p>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This</a:t>
            </a:r>
            <a:r>
              <a:rPr lang="it-IT" sz="2000" dirty="0" smtClean="0"/>
              <a:t> </a:t>
            </a:r>
            <a:r>
              <a:rPr lang="it-IT" sz="2000" dirty="0" err="1" smtClean="0"/>
              <a:t>loosely</a:t>
            </a:r>
            <a:r>
              <a:rPr lang="it-IT" sz="2000" dirty="0" smtClean="0"/>
              <a:t> </a:t>
            </a:r>
            <a:r>
              <a:rPr lang="it-IT" sz="2000" dirty="0" err="1" smtClean="0"/>
              <a:t>coupled</a:t>
            </a:r>
            <a:r>
              <a:rPr lang="it-IT" sz="2000" dirty="0" smtClean="0"/>
              <a:t>, self-</a:t>
            </a:r>
            <a:r>
              <a:rPr lang="it-IT" sz="2000" dirty="0" err="1" smtClean="0"/>
              <a:t>contained</a:t>
            </a:r>
            <a:r>
              <a:rPr lang="it-IT" sz="2000" dirty="0" smtClean="0"/>
              <a:t>, non </a:t>
            </a:r>
            <a:r>
              <a:rPr lang="it-IT" sz="2000" dirty="0" err="1" smtClean="0"/>
              <a:t>interdependent</a:t>
            </a:r>
            <a:r>
              <a:rPr lang="it-IT" sz="2000" dirty="0" smtClean="0"/>
              <a:t> </a:t>
            </a:r>
            <a:r>
              <a:rPr lang="it-IT" sz="2000" dirty="0" err="1" smtClean="0"/>
              <a:t>structure</a:t>
            </a:r>
            <a:r>
              <a:rPr lang="it-IT" sz="2000" dirty="0" smtClean="0"/>
              <a:t> </a:t>
            </a:r>
            <a:r>
              <a:rPr lang="it-IT" sz="2000" dirty="0" err="1" smtClean="0"/>
              <a:t>yields</a:t>
            </a:r>
            <a:r>
              <a:rPr lang="it-IT" sz="2000" dirty="0" smtClean="0"/>
              <a:t> </a:t>
            </a:r>
            <a:r>
              <a:rPr lang="it-IT" sz="2000" dirty="0" err="1" smtClean="0"/>
              <a:t>greater</a:t>
            </a:r>
            <a:r>
              <a:rPr lang="it-IT" sz="2000" dirty="0" smtClean="0"/>
              <a:t> </a:t>
            </a:r>
            <a:r>
              <a:rPr lang="it-IT" sz="2000" dirty="0" err="1" smtClean="0"/>
              <a:t>efficiency</a:t>
            </a:r>
            <a:r>
              <a:rPr lang="it-IT" sz="2000" dirty="0" smtClean="0"/>
              <a:t> and </a:t>
            </a:r>
            <a:r>
              <a:rPr lang="it-IT" sz="2000" dirty="0" err="1" smtClean="0"/>
              <a:t>vastly</a:t>
            </a:r>
            <a:r>
              <a:rPr lang="it-IT" sz="2000" dirty="0" smtClean="0"/>
              <a:t> </a:t>
            </a:r>
            <a:r>
              <a:rPr lang="it-IT" sz="2000" dirty="0" err="1" smtClean="0"/>
              <a:t>improved</a:t>
            </a:r>
            <a:r>
              <a:rPr lang="it-IT" sz="2000" dirty="0" smtClean="0"/>
              <a:t> </a:t>
            </a:r>
            <a:r>
              <a:rPr lang="it-IT" sz="2000" dirty="0" err="1" smtClean="0"/>
              <a:t>streamlining</a:t>
            </a:r>
            <a:r>
              <a:rPr lang="it-IT" sz="2000" dirty="0" smtClean="0"/>
              <a:t> </a:t>
            </a:r>
            <a:r>
              <a:rPr lang="it-IT" sz="2000" dirty="0" err="1" smtClean="0"/>
              <a:t>capabilities</a:t>
            </a:r>
            <a:r>
              <a:rPr lang="it-IT" sz="2000" dirty="0" smtClean="0"/>
              <a:t> </a:t>
            </a:r>
            <a:r>
              <a:rPr lang="it-IT" sz="2000" dirty="0" err="1" smtClean="0"/>
              <a:t>within</a:t>
            </a:r>
            <a:r>
              <a:rPr lang="it-IT" sz="2000" dirty="0" smtClean="0"/>
              <a:t> an </a:t>
            </a:r>
            <a:r>
              <a:rPr lang="it-IT" sz="2000" dirty="0" err="1" smtClean="0"/>
              <a:t>organically</a:t>
            </a:r>
            <a:r>
              <a:rPr lang="it-IT" sz="2000" dirty="0" smtClean="0"/>
              <a:t> </a:t>
            </a:r>
            <a:r>
              <a:rPr lang="it-IT" sz="2000" dirty="0" err="1" smtClean="0"/>
              <a:t>cohesive</a:t>
            </a:r>
            <a:r>
              <a:rPr lang="it-IT" sz="2000" dirty="0" smtClean="0"/>
              <a:t> </a:t>
            </a:r>
            <a:r>
              <a:rPr lang="it-IT" sz="2000" dirty="0" err="1" smtClean="0"/>
              <a:t>framework</a:t>
            </a:r>
            <a:r>
              <a:rPr lang="it-IT" sz="2000" dirty="0" smtClean="0"/>
              <a:t>. </a:t>
            </a:r>
          </a:p>
          <a:p>
            <a:pPr defTabSz="947607">
              <a:defRPr/>
            </a:pPr>
            <a:endParaRPr lang="it-IT" sz="2100" dirty="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a:t>
            </a:r>
            <a:r>
              <a:rPr lang="en-US" sz="2200" dirty="0" smtClean="0"/>
              <a:t>IS</a:t>
            </a:r>
            <a:r>
              <a:rPr lang="en-US" sz="2200" baseline="0" dirty="0" smtClean="0"/>
              <a:t> A </a:t>
            </a:r>
            <a:r>
              <a:rPr lang="en-US" sz="2200" dirty="0" smtClean="0"/>
              <a:t>RECAP OF  </a:t>
            </a:r>
            <a:r>
              <a:rPr lang="en-US" sz="2200" dirty="0"/>
              <a:t>THE TECHNOLOGIES that </a:t>
            </a:r>
            <a:r>
              <a:rPr lang="en-US" sz="2200" dirty="0" smtClean="0"/>
              <a:t>MEET the </a:t>
            </a:r>
            <a:r>
              <a:rPr lang="en-US" sz="2200" dirty="0"/>
              <a:t>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8399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12factor.net/" TargetMode="External"/><Relationship Id="rId7" Type="http://schemas.openxmlformats.org/officeDocument/2006/relationships/hyperlink" Target="https://github.com/lbennardis/microS_code2016_serviceRegistryDiscovery"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github.com/Netflix/eureka" TargetMode="External"/><Relationship Id="rId5" Type="http://schemas.openxmlformats.org/officeDocument/2006/relationships/hyperlink" Target="https://docs.run.pivotal.io/buildpacks/java/build-tool-int.html" TargetMode="External"/><Relationship Id="rId4" Type="http://schemas.openxmlformats.org/officeDocument/2006/relationships/hyperlink" Target="https://spring.io/guides/gs/spring-boot-docker/"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it.linkedin.com/in/luigi-bennardis-0a56a72"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a:t>
            </a:r>
            <a:r>
              <a:rPr lang="en-US" sz="3600" b="1" dirty="0" smtClean="0"/>
              <a:t>Convention </a:t>
            </a:r>
            <a:r>
              <a:rPr lang="en-US" sz="3600" b="1" dirty="0"/>
              <a:t>over Configuration </a:t>
            </a:r>
            <a:r>
              <a:rPr lang="en-US" sz="3600" dirty="0"/>
              <a:t>(</a:t>
            </a:r>
            <a:r>
              <a:rPr lang="en-US" sz="3600" dirty="0" err="1"/>
              <a:t>CoC</a:t>
            </a:r>
            <a:r>
              <a:rPr lang="en-US" sz="3600" dirty="0"/>
              <a:t>) </a:t>
            </a:r>
            <a:endParaRPr lang="en-US" sz="3600" dirty="0" smtClean="0"/>
          </a:p>
          <a:p>
            <a:r>
              <a:rPr lang="en-US" sz="3600" dirty="0" smtClean="0"/>
              <a:t>Spring Boot </a:t>
            </a:r>
            <a:r>
              <a:rPr lang="en-US" sz="3600" b="1" dirty="0" smtClean="0"/>
              <a:t>auto-configuration</a:t>
            </a:r>
            <a:r>
              <a:rPr lang="en-US" sz="3600" dirty="0" smtClean="0"/>
              <a:t> feature  provides </a:t>
            </a:r>
            <a:r>
              <a:rPr lang="en-US" sz="3600" dirty="0"/>
              <a:t>a set of default behaviors that are driven by what </a:t>
            </a:r>
            <a:r>
              <a:rPr lang="en-US" sz="3600" dirty="0" smtClean="0"/>
              <a:t>libraries are </a:t>
            </a:r>
            <a:r>
              <a:rPr lang="en-US" sz="3600" dirty="0"/>
              <a:t>on the </a:t>
            </a:r>
            <a:r>
              <a:rPr lang="en-US" sz="3600" dirty="0" err="1" smtClean="0"/>
              <a:t>classpath</a:t>
            </a:r>
            <a:endParaRPr lang="en-US" sz="3600" dirty="0" smtClean="0"/>
          </a:p>
          <a:p>
            <a:r>
              <a:rPr lang="en-US" sz="3600" dirty="0" smtClean="0"/>
              <a:t>Spring </a:t>
            </a:r>
            <a:r>
              <a:rPr lang="en-US" sz="3600" dirty="0"/>
              <a:t>Boot </a:t>
            </a:r>
            <a:r>
              <a:rPr lang="en-US" sz="3600" dirty="0" smtClean="0"/>
              <a:t>simplifies deployment, </a:t>
            </a:r>
            <a:r>
              <a:rPr lang="en-US" sz="3600" b="1" dirty="0" smtClean="0"/>
              <a:t>packaging application as an </a:t>
            </a:r>
            <a:r>
              <a:rPr lang="en-US" sz="3600" b="1" dirty="0"/>
              <a:t>executable jar </a:t>
            </a:r>
            <a:r>
              <a:rPr lang="en-US" sz="3600" dirty="0"/>
              <a:t>containing </a:t>
            </a:r>
            <a:r>
              <a:rPr lang="en-US" sz="3600" dirty="0" smtClean="0"/>
              <a:t>all the dependency libraries and an embedded </a:t>
            </a:r>
            <a:r>
              <a:rPr lang="en-US" sz="3600" dirty="0"/>
              <a:t>web </a:t>
            </a:r>
            <a:r>
              <a:rPr lang="en-US" sz="3600" dirty="0" smtClean="0"/>
              <a:t>container</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smtClean="0"/>
              <a:t>RESTfull</a:t>
            </a:r>
            <a:r>
              <a:rPr lang="en-US" sz="3600" dirty="0" smtClean="0"/>
              <a:t> </a:t>
            </a:r>
            <a:r>
              <a:rPr lang="en-US" sz="3600" dirty="0"/>
              <a:t>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682588"/>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77019"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cloud, built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613457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0" name="Freccia a destra con strisce 19"/>
          <p:cNvSpPr/>
          <p:nvPr/>
        </p:nvSpPr>
        <p:spPr bwMode="auto">
          <a:xfrm>
            <a:off x="22201112" y="110155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a:t>
            </a:r>
            <a:r>
              <a:rPr lang="en-US" sz="3600" dirty="0" smtClean="0"/>
              <a:t>with rotation features</a:t>
            </a: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in </a:t>
            </a:r>
            <a:r>
              <a:rPr lang="it-IT" sz="3600" dirty="0" err="1" smtClean="0"/>
              <a:t>which</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will</a:t>
            </a:r>
            <a:r>
              <a:rPr lang="it-IT" sz="3600" dirty="0" smtClean="0"/>
              <a:t> </a:t>
            </a:r>
            <a:r>
              <a:rPr lang="it-IT" sz="3600" dirty="0" err="1" smtClean="0"/>
              <a:t>still</a:t>
            </a:r>
            <a:r>
              <a:rPr lang="it-IT" sz="3600" dirty="0" smtClean="0"/>
              <a:t> be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784560" y="5695309"/>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reccia a destra con strisce 1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smtClean="0"/>
              <a:t>Core </a:t>
            </a:r>
            <a:r>
              <a:rPr lang="it-IT" sz="3600" dirty="0" err="1" smtClean="0"/>
              <a:t>functionality</a:t>
            </a:r>
            <a:r>
              <a:rPr lang="it-IT" sz="3600" dirty="0" smtClean="0"/>
              <a:t> and database </a:t>
            </a:r>
            <a:r>
              <a:rPr lang="it-IT" sz="3600" dirty="0" err="1" smtClean="0"/>
              <a:t>access</a:t>
            </a:r>
            <a:r>
              <a:rPr lang="it-IT" sz="3600" dirty="0" smtClean="0"/>
              <a:t> </a:t>
            </a:r>
            <a:r>
              <a:rPr lang="it-IT" sz="3600" dirty="0" err="1" smtClean="0"/>
              <a:t>incapsulation</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smtClean="0"/>
              <a:t>H2 </a:t>
            </a:r>
            <a:r>
              <a:rPr lang="it-IT" sz="3600" dirty="0" err="1" smtClean="0"/>
              <a:t>embedded</a:t>
            </a:r>
            <a:r>
              <a:rPr lang="it-IT" sz="3600" dirty="0" smtClean="0"/>
              <a:t> and 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 "/</a:t>
            </a:r>
            <a:r>
              <a:rPr lang="it-IT" sz="2000" dirty="0" err="1">
                <a:latin typeface="Consolas"/>
              </a:rPr>
              <a:t>bookABattery</a:t>
            </a:r>
            <a:r>
              <a:rPr lang="it-IT" sz="2000" dirty="0">
                <a:latin typeface="Consolas"/>
              </a:rPr>
              <a:t>")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dirty="0" smtClean="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a:t>
            </a:r>
            <a:r>
              <a:rPr lang="it-IT" sz="2000" dirty="0" err="1">
                <a:latin typeface="Consolas"/>
              </a:rPr>
              <a:t>addBooking</a:t>
            </a:r>
            <a:r>
              <a:rPr lang="it-IT" sz="2000" dirty="0">
                <a:latin typeface="Consolas"/>
              </a:rPr>
              <a:t>/{stazione}/{batteria}/{citta}/{latitudine}/{longitudine}") </a:t>
            </a:r>
            <a:br>
              <a:rPr lang="it-IT" sz="2000" dirty="0">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dirty="0" err="1" smtClean="0">
                <a:latin typeface="Consolas"/>
              </a:rPr>
              <a:t>prenotazioniRepository.saveAndFlush</a:t>
            </a:r>
            <a:r>
              <a:rPr lang="it-IT" sz="2000" dirty="0" smtClean="0">
                <a:latin typeface="Consolas"/>
              </a:rPr>
              <a:t>(</a:t>
            </a:r>
            <a:r>
              <a:rPr lang="it-IT" sz="2000" dirty="0" err="1" smtClean="0">
                <a:latin typeface="Consolas"/>
              </a:rPr>
              <a:t>prenotaBatteria</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The </a:t>
            </a:r>
            <a:r>
              <a:rPr lang="it-IT" dirty="0" err="1" smtClean="0"/>
              <a:t>goals</a:t>
            </a:r>
            <a:r>
              <a:rPr lang="it-IT" dirty="0" smtClean="0"/>
              <a:t> of </a:t>
            </a:r>
            <a:r>
              <a:rPr lang="it-IT" dirty="0" err="1" smtClean="0"/>
              <a:t>this</a:t>
            </a:r>
            <a:r>
              <a:rPr lang="it-IT" dirty="0" smtClean="0"/>
              <a:t> </a:t>
            </a:r>
            <a:r>
              <a:rPr lang="it-IT" dirty="0" err="1" smtClean="0"/>
              <a:t>project</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en-US" sz="4400" dirty="0" smtClean="0"/>
              <a:t>The development of a </a:t>
            </a:r>
            <a:r>
              <a:rPr lang="en-US" sz="4400" dirty="0" err="1" smtClean="0"/>
              <a:t>microservice</a:t>
            </a:r>
            <a:r>
              <a:rPr lang="en-US" sz="4400" dirty="0" smtClean="0"/>
              <a:t>-based, fault-tolerant, reliable </a:t>
            </a:r>
            <a:r>
              <a:rPr lang="en-US" sz="4400" dirty="0"/>
              <a:t>architecture </a:t>
            </a:r>
            <a:endParaRPr lang="en-US" sz="4400" dirty="0" smtClean="0"/>
          </a:p>
          <a:p>
            <a:r>
              <a:rPr lang="en-US" sz="4400" dirty="0" smtClean="0"/>
              <a:t>Its lifecycle  </a:t>
            </a:r>
          </a:p>
          <a:p>
            <a:r>
              <a:rPr lang="en-US" sz="4400" dirty="0" smtClean="0"/>
              <a:t>Its delivery in a cloud </a:t>
            </a:r>
            <a:r>
              <a:rPr lang="en-US" sz="4400" dirty="0"/>
              <a:t>environment </a:t>
            </a:r>
            <a:r>
              <a:rPr lang="en-US" sz="4400" dirty="0" smtClean="0"/>
              <a:t>or as </a:t>
            </a:r>
            <a:r>
              <a:rPr lang="en-US" sz="4400" dirty="0"/>
              <a:t>a </a:t>
            </a:r>
            <a:r>
              <a:rPr lang="en-US" sz="4400" dirty="0" err="1"/>
              <a:t>Docker</a:t>
            </a:r>
            <a:r>
              <a:rPr lang="en-US" sz="4400" dirty="0"/>
              <a:t> container </a:t>
            </a:r>
            <a:endParaRPr lang="en-US" sz="4400" dirty="0" smtClean="0"/>
          </a:p>
        </p:txBody>
      </p:sp>
    </p:spTree>
    <p:extLst>
      <p:ext uri="{BB962C8B-B14F-4D97-AF65-F5344CB8AC3E}">
        <p14:creationId xmlns:p14="http://schemas.microsoft.com/office/powerpoint/2010/main" val="321854893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43522" y="39609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t>jdbc:h2:mem:db;DB_CLOSE_DELAY</a:t>
            </a:r>
            <a:r>
              <a:rPr lang="it-IT" sz="2400" b="1" dirty="0"/>
              <a:t>=-1;DB_CLOSE_ON_EXIT=FALSE</a:t>
            </a:r>
            <a:r>
              <a:rPr lang="it-IT" sz="2400" b="1" dirty="0" smtClean="0"/>
              <a:t>;</a:t>
            </a:r>
          </a:p>
          <a:p>
            <a:r>
              <a:rPr lang="it-IT" sz="2400" b="1" dirty="0" smtClean="0"/>
              <a:t>MODE=</a:t>
            </a:r>
            <a:r>
              <a:rPr lang="it-IT" sz="2400" b="1" dirty="0" err="1" smtClean="0"/>
              <a:t>MySQL;INIT</a:t>
            </a:r>
            <a:r>
              <a:rPr lang="it-IT" sz="2400" b="1" dirty="0" smtClean="0"/>
              <a:t>=CREATE </a:t>
            </a:r>
            <a:r>
              <a:rPr lang="it-IT" sz="2400" b="1" dirty="0"/>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Example</a:t>
            </a:r>
            <a:r>
              <a:rPr lang="it-IT" sz="3600" dirty="0"/>
              <a:t> of database connection </a:t>
            </a:r>
            <a:r>
              <a:rPr lang="it-IT" sz="3600" dirty="0" err="1"/>
              <a:t>Declarative</a:t>
            </a:r>
            <a:r>
              <a:rPr lang="it-IT" sz="3600" dirty="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at</a:t>
            </a:r>
            <a:r>
              <a:rPr lang="it-IT" sz="3600" dirty="0" smtClean="0"/>
              <a:t> start up </a:t>
            </a:r>
            <a:endParaRPr lang="it-IT" sz="3600" dirty="0"/>
          </a:p>
          <a:p>
            <a:pPr lvl="1"/>
            <a:r>
              <a:rPr lang="it-IT" sz="3600" dirty="0" err="1" smtClean="0"/>
              <a:t>Based</a:t>
            </a:r>
            <a:r>
              <a:rPr lang="it-IT" sz="3600" dirty="0" smtClean="0"/>
              <a:t> on the </a:t>
            </a:r>
            <a:r>
              <a:rPr lang="it-IT" sz="3600" dirty="0" err="1" smtClean="0"/>
              <a:t>compatibility</a:t>
            </a:r>
            <a:r>
              <a:rPr lang="it-IT" sz="3600" dirty="0" smtClean="0"/>
              <a:t> </a:t>
            </a:r>
            <a:r>
              <a:rPr lang="it-IT" sz="3600" dirty="0" err="1" smtClean="0"/>
              <a:t>between</a:t>
            </a:r>
            <a:r>
              <a:rPr lang="it-IT" sz="3600" dirty="0" smtClean="0"/>
              <a:t> the </a:t>
            </a:r>
            <a:r>
              <a:rPr lang="it-IT" sz="3600" dirty="0" err="1" smtClean="0"/>
              <a:t>two</a:t>
            </a:r>
            <a:r>
              <a:rPr lang="it-IT" sz="3600" dirty="0" smtClean="0"/>
              <a:t> database </a:t>
            </a:r>
            <a:r>
              <a:rPr lang="it-IT" sz="3600" dirty="0" err="1" smtClean="0"/>
              <a:t>engines</a:t>
            </a:r>
            <a:endParaRPr lang="it-IT" sz="3600" dirty="0" smtClean="0"/>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Web Container Start up</a:t>
            </a:r>
          </a:p>
          <a:p>
            <a:pPr lvl="1"/>
            <a:r>
              <a:rPr lang="it-IT" sz="3600" dirty="0" err="1" smtClean="0"/>
              <a:t>Flyway</a:t>
            </a:r>
            <a:r>
              <a:rPr lang="it-IT" sz="3600" dirty="0" smtClean="0"/>
              <a:t>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REST </a:t>
            </a:r>
            <a:r>
              <a:rPr lang="it-IT" sz="3600" b="1" dirty="0" err="1" smtClean="0"/>
              <a:t>methods</a:t>
            </a:r>
            <a:r>
              <a:rPr lang="it-IT" sz="3600" b="1" dirty="0" smtClean="0"/>
              <a:t> start up </a:t>
            </a:r>
            <a:r>
              <a:rPr lang="it-IT" sz="3600" b="1" dirty="0" err="1" smtClean="0"/>
              <a:t>evidences</a:t>
            </a:r>
            <a:endParaRPr lang="it-IT" sz="3600" b="1" dirty="0" smtClean="0"/>
          </a:p>
          <a:p>
            <a:pPr lvl="1"/>
            <a:r>
              <a:rPr lang="it-IT" sz="3600" dirty="0" err="1" smtClean="0"/>
              <a:t>Mapping</a:t>
            </a:r>
            <a:r>
              <a:rPr lang="it-IT" sz="3600" dirty="0" smtClean="0"/>
              <a:t> of REST </a:t>
            </a:r>
            <a:r>
              <a:rPr lang="it-IT" sz="3600" dirty="0" err="1" smtClean="0"/>
              <a:t>methods</a:t>
            </a:r>
            <a:r>
              <a:rPr lang="it-IT" sz="3600" dirty="0" smtClean="0"/>
              <a:t> </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a:t>
            </a:r>
            <a:r>
              <a:rPr lang="en-US" sz="3600" dirty="0" smtClean="0"/>
              <a:t>implementation </a:t>
            </a:r>
            <a:endParaRPr lang="en-US" sz="3600" dirty="0" smtClean="0"/>
          </a:p>
          <a:p>
            <a:r>
              <a:rPr lang="en-US" sz="3600" dirty="0" smtClean="0"/>
              <a:t>At runtime it provides a high degree of isolation between different </a:t>
            </a:r>
            <a:r>
              <a:rPr lang="en-US" sz="3600" dirty="0" smtClean="0"/>
              <a:t>services</a:t>
            </a:r>
            <a:endParaRPr lang="en-US" sz="3600" dirty="0" smtClean="0"/>
          </a:p>
          <a:p>
            <a:r>
              <a:rPr lang="en-US" sz="3600" dirty="0" err="1" smtClean="0"/>
              <a:t>Docker</a:t>
            </a:r>
            <a:r>
              <a:rPr lang="en-US" sz="3600" dirty="0" smtClean="0"/>
              <a:t> containers are extremely lightweight and as a result can be built and started extremely </a:t>
            </a:r>
            <a:r>
              <a:rPr lang="en-US" sz="3600" dirty="0" smtClean="0"/>
              <a:t>quickly</a:t>
            </a:r>
            <a:endParaRPr lang="en-US" sz="3600" dirty="0" smtClean="0"/>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a:t>
            </a:r>
            <a:r>
              <a:rPr lang="en-US" sz="3600" dirty="0" smtClean="0"/>
              <a:t>processes</a:t>
            </a:r>
            <a:endParaRPr lang="en-US" sz="3600" dirty="0" smtClean="0"/>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4"/>
            <a:ext cx="23134637" cy="444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t>
            </a:r>
            <a:r>
              <a:rPr lang="en-US" sz="3600" dirty="0" err="1" smtClean="0"/>
              <a:t>automaticly</a:t>
            </a:r>
            <a:r>
              <a:rPr lang="en-US" sz="3600" dirty="0" smtClean="0"/>
              <a:t>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microservice inside a </a:t>
            </a:r>
            <a:r>
              <a:rPr lang="en-US" sz="3600" dirty="0" err="1" smtClean="0"/>
              <a:t>Docker</a:t>
            </a:r>
            <a:r>
              <a:rPr lang="en-US" sz="3600" dirty="0" smtClean="0"/>
              <a:t> container  needs to build an image containing that JAR file and Java</a:t>
            </a:r>
          </a:p>
          <a:p>
            <a:r>
              <a:rPr lang="en-US" sz="3600" dirty="0" smtClean="0"/>
              <a:t>The integration test 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integrate the image </a:t>
            </a:r>
            <a:r>
              <a:rPr lang="it-IT" sz="3600" dirty="0" err="1" smtClean="0"/>
              <a:t>creation</a:t>
            </a:r>
            <a:endParaRPr lang="it-IT" sz="3600" dirty="0" smtClean="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To </a:t>
            </a:r>
            <a:r>
              <a:rPr lang="it-IT" dirty="0" err="1" smtClean="0"/>
              <a:t>this</a:t>
            </a:r>
            <a:r>
              <a:rPr lang="it-IT" dirty="0" smtClean="0"/>
              <a:t> end </a:t>
            </a:r>
            <a:r>
              <a:rPr lang="it-IT" dirty="0" err="1" smtClean="0"/>
              <a:t>we</a:t>
            </a:r>
            <a:r>
              <a:rPr lang="it-IT" dirty="0" smtClean="0"/>
              <a:t> </a:t>
            </a:r>
            <a:r>
              <a:rPr lang="it-IT" dirty="0" err="1" smtClean="0"/>
              <a:t>will</a:t>
            </a:r>
            <a:r>
              <a:rPr lang="it-IT" dirty="0" smtClean="0"/>
              <a:t> create:</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smtClean="0"/>
              <a:t>A </a:t>
            </a:r>
            <a:r>
              <a:rPr lang="it-IT" sz="4400" dirty="0" err="1"/>
              <a:t>simple</a:t>
            </a:r>
            <a:r>
              <a:rPr lang="it-IT" sz="4400" dirty="0"/>
              <a:t> </a:t>
            </a:r>
            <a:r>
              <a:rPr lang="it-IT" sz="4400" dirty="0" err="1"/>
              <a:t>microservices</a:t>
            </a:r>
            <a:r>
              <a:rPr lang="it-IT" sz="4400" dirty="0"/>
              <a:t> Spring </a:t>
            </a:r>
            <a:r>
              <a:rPr lang="it-IT" sz="4400" dirty="0" err="1" smtClean="0"/>
              <a:t>Boot-based</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err="1"/>
              <a:t>development</a:t>
            </a:r>
            <a:r>
              <a:rPr lang="it-IT" sz="4400" dirty="0"/>
              <a:t> </a:t>
            </a:r>
            <a:r>
              <a:rPr lang="it-IT" sz="4400" dirty="0" err="1"/>
              <a:t>lifecycle</a:t>
            </a:r>
            <a:endParaRPr lang="it-IT" sz="4400" dirty="0" smtClean="0"/>
          </a:p>
          <a:p>
            <a:r>
              <a:rPr lang="it-IT" sz="4400" dirty="0" smtClean="0"/>
              <a:t>An </a:t>
            </a:r>
            <a:r>
              <a:rPr lang="it-IT" sz="4400" b="1" dirty="0" err="1" smtClean="0"/>
              <a:t>Event-Driven</a:t>
            </a:r>
            <a:r>
              <a:rPr lang="it-IT" sz="4400" b="1" dirty="0" smtClean="0"/>
              <a:t> Architecture </a:t>
            </a:r>
            <a:r>
              <a:rPr lang="it-IT" sz="4400" dirty="0" err="1" smtClean="0"/>
              <a:t>implemented</a:t>
            </a:r>
            <a:r>
              <a:rPr lang="it-IT" sz="4400" dirty="0" smtClean="0"/>
              <a:t> by a </a:t>
            </a:r>
            <a:r>
              <a:rPr lang="it-IT" sz="4400" b="1" dirty="0"/>
              <a:t>Database-per-service </a:t>
            </a:r>
            <a:r>
              <a:rPr lang="it-IT" sz="4400" b="1" dirty="0" err="1"/>
              <a:t>poliglot</a:t>
            </a:r>
            <a:r>
              <a:rPr lang="it-IT" sz="4400" b="1" dirty="0"/>
              <a:t>  </a:t>
            </a:r>
            <a:r>
              <a:rPr lang="it-IT" sz="4400" b="1" dirty="0" err="1" smtClean="0"/>
              <a:t>persistence</a:t>
            </a:r>
            <a:r>
              <a:rPr lang="it-IT" sz="4400" b="1" dirty="0" smtClean="0"/>
              <a:t> </a:t>
            </a:r>
            <a:r>
              <a:rPr lang="it-IT" sz="4400" dirty="0" smtClean="0"/>
              <a:t>pattern</a:t>
            </a:r>
          </a:p>
          <a:p>
            <a:r>
              <a:rPr lang="it-IT" sz="4400" dirty="0" smtClean="0"/>
              <a:t>The </a:t>
            </a:r>
            <a:r>
              <a:rPr lang="it-IT" sz="4400" dirty="0" err="1" smtClean="0"/>
              <a:t>implementation</a:t>
            </a:r>
            <a:r>
              <a:rPr lang="it-IT" sz="4400" dirty="0" smtClean="0"/>
              <a:t> of </a:t>
            </a:r>
            <a:r>
              <a:rPr lang="it-IT" sz="4400" dirty="0" err="1" smtClean="0"/>
              <a:t>two</a:t>
            </a:r>
            <a:r>
              <a:rPr lang="it-IT" sz="4400" dirty="0" smtClean="0"/>
              <a:t> </a:t>
            </a:r>
            <a:r>
              <a:rPr lang="it-IT" sz="4400" dirty="0" err="1" smtClean="0"/>
              <a:t>key</a:t>
            </a:r>
            <a:r>
              <a:rPr lang="it-IT" sz="4400" dirty="0" smtClean="0"/>
              <a:t> </a:t>
            </a:r>
            <a:r>
              <a:rPr lang="it-IT" sz="4400" dirty="0" err="1" smtClean="0"/>
              <a:t>patterns</a:t>
            </a:r>
            <a:r>
              <a:rPr lang="it-IT" sz="4400" dirty="0" smtClean="0"/>
              <a:t> of the microservice design: </a:t>
            </a:r>
            <a:r>
              <a:rPr lang="it-IT" sz="4400" b="1" dirty="0" smtClean="0"/>
              <a:t>service </a:t>
            </a:r>
            <a:r>
              <a:rPr lang="it-IT" sz="4400" b="1" dirty="0" err="1" smtClean="0"/>
              <a:t>discovery</a:t>
            </a:r>
            <a:r>
              <a:rPr lang="it-IT" sz="4400" b="1" dirty="0" smtClean="0"/>
              <a:t> </a:t>
            </a:r>
            <a:r>
              <a:rPr lang="it-IT" sz="4400" dirty="0" smtClean="0"/>
              <a:t>and </a:t>
            </a:r>
            <a:r>
              <a:rPr lang="it-IT" sz="4400" b="1" dirty="0" smtClean="0"/>
              <a:t>client side </a:t>
            </a:r>
            <a:r>
              <a:rPr lang="it-IT" sz="4400" b="1" dirty="0" err="1" smtClean="0"/>
              <a:t>load</a:t>
            </a:r>
            <a:r>
              <a:rPr lang="it-IT" sz="4400" b="1" dirty="0" smtClean="0"/>
              <a:t> </a:t>
            </a:r>
            <a:r>
              <a:rPr lang="it-IT" sz="4400" b="1" dirty="0" err="1" smtClean="0"/>
              <a:t>balancing</a:t>
            </a:r>
            <a:endParaRPr lang="it-IT" sz="4400" b="1" dirty="0" smtClean="0"/>
          </a:p>
          <a:p>
            <a:r>
              <a:rPr lang="it-IT" sz="4400" dirty="0" smtClean="0"/>
              <a:t>A </a:t>
            </a:r>
            <a:r>
              <a:rPr lang="it-IT" sz="4400" b="1" dirty="0" err="1" smtClean="0"/>
              <a:t>smooth</a:t>
            </a:r>
            <a:r>
              <a:rPr lang="it-IT" sz="4400" b="1" dirty="0" smtClean="0"/>
              <a:t> deployment scenario </a:t>
            </a:r>
            <a:r>
              <a:rPr lang="it-IT" sz="4400" dirty="0" err="1" smtClean="0"/>
              <a:t>which</a:t>
            </a:r>
            <a:r>
              <a:rPr lang="it-IT" sz="4400" dirty="0" smtClean="0"/>
              <a:t> </a:t>
            </a:r>
            <a:r>
              <a:rPr lang="it-IT" sz="4400" dirty="0" err="1" smtClean="0"/>
              <a:t>starts</a:t>
            </a:r>
            <a:r>
              <a:rPr lang="it-IT" sz="4400" dirty="0" smtClean="0"/>
              <a:t> from a </a:t>
            </a:r>
            <a:r>
              <a:rPr lang="it-IT" sz="4400" dirty="0" err="1" smtClean="0"/>
              <a:t>local</a:t>
            </a:r>
            <a:r>
              <a:rPr lang="it-IT" sz="4400" dirty="0" smtClean="0"/>
              <a:t> </a:t>
            </a:r>
            <a:r>
              <a:rPr lang="it-IT" sz="4400" dirty="0" err="1" smtClean="0"/>
              <a:t>environment</a:t>
            </a:r>
            <a:r>
              <a:rPr lang="it-IT" sz="4400" dirty="0" smtClean="0"/>
              <a:t> and </a:t>
            </a:r>
            <a:r>
              <a:rPr lang="it-IT" sz="4400" dirty="0" err="1" smtClean="0"/>
              <a:t>subsequently</a:t>
            </a:r>
            <a:r>
              <a:rPr lang="it-IT" sz="4400" dirty="0" smtClean="0"/>
              <a:t> </a:t>
            </a:r>
            <a:r>
              <a:rPr lang="it-IT" sz="4400" dirty="0" err="1" smtClean="0"/>
              <a:t>moves</a:t>
            </a:r>
            <a:r>
              <a:rPr lang="it-IT" sz="4400" dirty="0" smtClean="0"/>
              <a:t> to a </a:t>
            </a:r>
            <a:r>
              <a:rPr lang="it-IT" sz="4400" dirty="0" err="1" smtClean="0"/>
              <a:t>Docker</a:t>
            </a:r>
            <a:r>
              <a:rPr lang="it-IT" sz="4400" dirty="0" smtClean="0"/>
              <a:t> container </a:t>
            </a:r>
            <a:r>
              <a:rPr lang="it-IT" sz="4400" dirty="0" err="1" smtClean="0"/>
              <a:t>before</a:t>
            </a:r>
            <a:r>
              <a:rPr lang="it-IT" sz="4400" dirty="0" smtClean="0"/>
              <a:t> </a:t>
            </a:r>
            <a:r>
              <a:rPr lang="it-IT" sz="4400" dirty="0" err="1" smtClean="0"/>
              <a:t>ending</a:t>
            </a:r>
            <a:r>
              <a:rPr lang="it-IT" sz="4400" dirty="0" smtClean="0"/>
              <a:t> up in the </a:t>
            </a:r>
            <a:r>
              <a:rPr lang="it-IT" sz="4400" dirty="0" err="1" smtClean="0"/>
              <a:t>Cloud</a:t>
            </a:r>
            <a:endParaRPr lang="it-IT" sz="4400" dirty="0" smtClean="0"/>
          </a:p>
          <a:p>
            <a:pPr marL="0" indent="0">
              <a:buNone/>
            </a:pPr>
            <a:endParaRPr lang="en-US" sz="4400" dirty="0" smtClean="0"/>
          </a:p>
        </p:txBody>
      </p:sp>
    </p:spTree>
    <p:extLst>
      <p:ext uri="{BB962C8B-B14F-4D97-AF65-F5344CB8AC3E}">
        <p14:creationId xmlns:p14="http://schemas.microsoft.com/office/powerpoint/2010/main" val="1615218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inside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smtClean="0"/>
              <a:t>The </a:t>
            </a:r>
            <a:r>
              <a:rPr lang="en-US" sz="3600" dirty="0" err="1" smtClean="0"/>
              <a:t>MySql</a:t>
            </a:r>
            <a:r>
              <a:rPr lang="en-US" sz="3600" dirty="0" smtClean="0"/>
              <a:t> instance will </a:t>
            </a:r>
            <a:r>
              <a:rPr lang="en-US" sz="3600" dirty="0"/>
              <a:t>be load from scratch by the </a:t>
            </a:r>
            <a:r>
              <a:rPr lang="en-US" sz="3600" dirty="0" err="1" smtClean="0"/>
              <a:t>ddl</a:t>
            </a:r>
            <a:r>
              <a:rPr lang="en-US" sz="3600" dirty="0" smtClean="0"/>
              <a:t> </a:t>
            </a:r>
            <a:r>
              <a:rPr lang="en-US" sz="3600" dirty="0"/>
              <a:t>and </a:t>
            </a:r>
            <a:r>
              <a:rPr lang="en-US" sz="3600" dirty="0" err="1"/>
              <a:t>dml</a:t>
            </a:r>
            <a:r>
              <a:rPr lang="en-US" sz="3600" dirty="0"/>
              <a:t> </a:t>
            </a:r>
            <a:r>
              <a:rPr lang="en-US" sz="3600" dirty="0" smtClean="0"/>
              <a:t>statements provided </a:t>
            </a:r>
            <a:r>
              <a:rPr lang="en-US" sz="3600" dirty="0"/>
              <a:t>in the </a:t>
            </a:r>
            <a:r>
              <a:rPr lang="en-US" sz="3600" dirty="0" smtClean="0"/>
              <a:t>application’s package</a:t>
            </a:r>
          </a:p>
          <a:p>
            <a:pPr lvl="1"/>
            <a:r>
              <a:rPr lang="en-US" sz="3600" dirty="0" smtClean="0"/>
              <a:t>For specific test purposes it will be possible to run specific database images </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517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Promoting</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withing</a:t>
            </a:r>
            <a:r>
              <a:rPr lang="it-IT" sz="3600" dirty="0"/>
              <a:t> GITHUB </a:t>
            </a:r>
            <a:r>
              <a:rPr lang="it-IT" sz="3600" dirty="0" err="1"/>
              <a:t>according</a:t>
            </a:r>
            <a:r>
              <a:rPr lang="it-IT" sz="3600" dirty="0"/>
              <a:t> </a:t>
            </a:r>
            <a:r>
              <a:rPr lang="it-IT" sz="3600" dirty="0" smtClean="0"/>
              <a:t>to the </a:t>
            </a:r>
            <a:r>
              <a:rPr lang="it-IT" sz="3600" dirty="0" err="1" smtClean="0"/>
              <a:t>Maven</a:t>
            </a:r>
            <a:r>
              <a:rPr lang="it-IT" sz="3600" dirty="0" smtClean="0"/>
              <a:t> </a:t>
            </a:r>
            <a:r>
              <a:rPr lang="it-IT" sz="3600" dirty="0" err="1" smtClean="0"/>
              <a:t>repository</a:t>
            </a:r>
            <a:r>
              <a:rPr lang="it-IT" sz="3600" dirty="0" smtClean="0"/>
              <a:t>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smtClean="0"/>
              <a:t>Microservices’ </a:t>
            </a:r>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GIT </a:t>
            </a:r>
            <a:r>
              <a:rPr lang="it-IT" sz="3600" dirty="0" err="1" smtClean="0"/>
              <a:t>as</a:t>
            </a:r>
            <a:r>
              <a:rPr lang="it-IT" sz="3600" dirty="0" smtClean="0"/>
              <a:t> a </a:t>
            </a:r>
            <a:r>
              <a:rPr lang="it-IT" sz="3600" dirty="0" err="1" smtClean="0"/>
              <a:t>Maven</a:t>
            </a:r>
            <a:r>
              <a:rPr lang="it-IT" sz="3600" dirty="0" smtClean="0"/>
              <a:t>  repository </a:t>
            </a: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o 6"/>
          <p:cNvGrpSpPr/>
          <p:nvPr/>
        </p:nvGrpSpPr>
        <p:grpSpPr>
          <a:xfrm>
            <a:off x="-2713655" y="422759"/>
            <a:ext cx="26426935" cy="13780056"/>
            <a:chOff x="-2713655" y="422759"/>
            <a:chExt cx="26426935" cy="13780056"/>
          </a:xfrm>
        </p:grpSpPr>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ttore 2 8"/>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evelopment\microS_code2016_DOCS\VEHICLE\CAMIONCINO_01-sec_fram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ttangolo 41"/>
          <p:cNvSpPr/>
          <p:nvPr/>
        </p:nvSpPr>
        <p:spPr bwMode="auto">
          <a:xfrm>
            <a:off x="1496716" y="2948049"/>
            <a:ext cx="13636946" cy="234113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ad_9eccf35d79407b7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b6feefbfb1e277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sp>
        <p:nvSpPr>
          <p:cNvPr id="42" name="Rettangolo 41"/>
          <p:cNvSpPr/>
          <p:nvPr/>
        </p:nvSpPr>
        <p:spPr bwMode="auto">
          <a:xfrm>
            <a:off x="-9588843" y="5082028"/>
            <a:ext cx="96223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
        <p:nvSpPr>
          <p:cNvPr id="12" name="Rettangolo 11"/>
          <p:cNvSpPr/>
          <p:nvPr/>
        </p:nvSpPr>
        <p:spPr bwMode="auto">
          <a:xfrm>
            <a:off x="1628885" y="5708225"/>
            <a:ext cx="12673408" cy="303292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23"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i="1" dirty="0" smtClean="0"/>
              <a:t>The </a:t>
            </a:r>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a:t>
            </a:r>
            <a:r>
              <a:rPr lang="en-US" sz="3200" b="1" dirty="0" smtClean="0"/>
              <a:t>message broker </a:t>
            </a:r>
            <a:r>
              <a:rPr lang="en-US" sz="3200" dirty="0" smtClean="0"/>
              <a:t>responsible for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a:t>
            </a:r>
            <a:r>
              <a:rPr lang="en-US" sz="3200" dirty="0" smtClean="0"/>
              <a:t>updates its </a:t>
            </a:r>
            <a:r>
              <a:rPr lang="en-US" sz="3200" dirty="0"/>
              <a:t>data. Other </a:t>
            </a:r>
            <a:r>
              <a:rPr lang="en-US" sz="3200" dirty="0" smtClean="0"/>
              <a:t>services </a:t>
            </a:r>
            <a:r>
              <a:rPr lang="en-US" sz="3200" dirty="0"/>
              <a:t>subscribe </a:t>
            </a:r>
            <a:r>
              <a:rPr lang="en-US" sz="3200" dirty="0" smtClean="0"/>
              <a:t>to these events and whenever </a:t>
            </a:r>
            <a:r>
              <a:rPr lang="en-US" sz="3200" dirty="0"/>
              <a:t>an event is received, </a:t>
            </a:r>
            <a:r>
              <a:rPr lang="en-US" sz="3200" dirty="0" smtClean="0"/>
              <a:t>the subscriber service automatically updates its data</a:t>
            </a:r>
          </a:p>
          <a:p>
            <a:pPr marL="0" indent="0">
              <a:buNone/>
            </a:pPr>
            <a:endParaRPr lang="it-IT" sz="3200" b="1" dirty="0"/>
          </a:p>
          <a:p>
            <a:r>
              <a:rPr lang="en-US" sz="3200" dirty="0" smtClean="0"/>
              <a:t>The solution has the following drawbacks:</a:t>
            </a:r>
            <a:endParaRPr lang="it-IT" sz="3200" dirty="0"/>
          </a:p>
          <a:p>
            <a:pPr lvl="1"/>
            <a:r>
              <a:rPr lang="en-US" sz="3200" dirty="0" smtClean="0"/>
              <a:t>It is a </a:t>
            </a:r>
            <a:r>
              <a:rPr lang="en-US" sz="3200" b="1" dirty="0" smtClean="0"/>
              <a:t>more complex programming </a:t>
            </a:r>
            <a:r>
              <a:rPr lang="en-US" sz="3200" dirty="0" smtClean="0"/>
              <a:t>model</a:t>
            </a:r>
          </a:p>
          <a:p>
            <a:pPr lvl="1"/>
            <a:r>
              <a:rPr lang="en-US" sz="3200" dirty="0" smtClean="0"/>
              <a:t>It has an </a:t>
            </a:r>
            <a:r>
              <a:rPr lang="en-US" sz="3200" b="1" dirty="0"/>
              <a:t>infrastructure management overhead </a:t>
            </a:r>
            <a:endParaRPr lang="en-US" sz="3200" b="1" dirty="0" smtClean="0"/>
          </a:p>
          <a:p>
            <a:pPr lvl="1"/>
            <a:r>
              <a:rPr lang="it-IT" sz="3200" dirty="0" err="1" smtClean="0"/>
              <a:t>It</a:t>
            </a:r>
            <a:r>
              <a:rPr lang="it-IT" sz="3200" dirty="0" smtClean="0"/>
              <a:t> </a:t>
            </a:r>
            <a:r>
              <a:rPr lang="it-IT" sz="3200" dirty="0" err="1" smtClean="0"/>
              <a:t>needs</a:t>
            </a:r>
            <a:r>
              <a:rPr lang="it-IT" sz="3200" dirty="0" smtClean="0"/>
              <a:t> the </a:t>
            </a:r>
            <a:r>
              <a:rPr lang="it-IT" sz="3200" dirty="0" err="1" smtClean="0"/>
              <a:t>implementation</a:t>
            </a:r>
            <a:r>
              <a:rPr lang="it-IT" sz="3200" dirty="0" smtClean="0"/>
              <a:t> of </a:t>
            </a:r>
            <a:r>
              <a:rPr lang="it-IT" sz="3200" b="1" dirty="0" err="1" smtClean="0"/>
              <a:t>compensation</a:t>
            </a:r>
            <a:r>
              <a:rPr lang="it-IT" sz="3200" b="1" dirty="0" smtClean="0"/>
              <a:t> </a:t>
            </a:r>
            <a:r>
              <a:rPr lang="it-IT" sz="3200" b="1" dirty="0" err="1" smtClean="0"/>
              <a:t>transactions</a:t>
            </a:r>
            <a:r>
              <a:rPr lang="it-IT" sz="3200" b="1" dirty="0" smtClean="0"/>
              <a:t> in </a:t>
            </a:r>
            <a:r>
              <a:rPr lang="it-IT" sz="3200" b="1" dirty="0" err="1" smtClean="0"/>
              <a:t>order</a:t>
            </a:r>
            <a:r>
              <a:rPr lang="it-IT" sz="3200" b="1" dirty="0" smtClean="0"/>
              <a:t> to </a:t>
            </a:r>
            <a:r>
              <a:rPr lang="it-IT" sz="3200" b="1" dirty="0" err="1" smtClean="0"/>
              <a:t>recover</a:t>
            </a:r>
            <a:r>
              <a:rPr lang="it-IT" sz="3200" b="1" dirty="0" smtClean="0"/>
              <a:t> from </a:t>
            </a:r>
            <a:r>
              <a:rPr lang="it-IT" sz="3200" dirty="0" err="1" smtClean="0"/>
              <a:t>failures</a:t>
            </a:r>
            <a:endParaRPr lang="it-IT" sz="3200" strike="sngStrike" dirty="0" smtClean="0"/>
          </a:p>
          <a:p>
            <a:pPr lvl="1"/>
            <a:r>
              <a:rPr lang="it-IT" sz="3200" dirty="0" err="1" smtClean="0"/>
              <a:t>It</a:t>
            </a:r>
            <a:r>
              <a:rPr lang="it-IT" sz="3200" dirty="0" smtClean="0"/>
              <a:t> </a:t>
            </a:r>
            <a:r>
              <a:rPr lang="it-IT" sz="3200" dirty="0" err="1" smtClean="0"/>
              <a:t>needs</a:t>
            </a:r>
            <a:r>
              <a:rPr lang="it-IT" sz="3200" dirty="0" smtClean="0"/>
              <a:t> </a:t>
            </a:r>
            <a:r>
              <a:rPr lang="it-IT" sz="3200" dirty="0" err="1"/>
              <a:t>also</a:t>
            </a:r>
            <a:r>
              <a:rPr lang="it-IT" sz="3200" dirty="0"/>
              <a:t> </a:t>
            </a:r>
            <a:r>
              <a:rPr lang="it-IT" sz="3200" dirty="0" smtClean="0"/>
              <a:t>the </a:t>
            </a:r>
            <a:r>
              <a:rPr lang="it-IT" sz="3200" b="1" dirty="0" err="1" smtClean="0"/>
              <a:t>development</a:t>
            </a:r>
            <a:r>
              <a:rPr lang="it-IT" sz="3200" b="1" dirty="0" smtClean="0"/>
              <a:t> of </a:t>
            </a:r>
            <a:r>
              <a:rPr lang="it-IT" sz="3200" b="1" dirty="0" err="1" smtClean="0"/>
              <a:t>queries</a:t>
            </a:r>
            <a:r>
              <a:rPr lang="it-IT" sz="3200" b="1" dirty="0" smtClean="0"/>
              <a:t> </a:t>
            </a:r>
            <a:r>
              <a:rPr lang="it-IT" sz="3200" dirty="0" err="1"/>
              <a:t>that</a:t>
            </a:r>
            <a:r>
              <a:rPr lang="it-IT" sz="3200" dirty="0"/>
              <a:t> </a:t>
            </a:r>
            <a:r>
              <a:rPr lang="it-IT" sz="3200" dirty="0" err="1"/>
              <a:t>retrieve</a:t>
            </a:r>
            <a:r>
              <a:rPr lang="it-IT" sz="3200" dirty="0"/>
              <a:t> data from multiple </a:t>
            </a:r>
            <a:r>
              <a:rPr lang="it-IT" sz="3200" dirty="0" err="1" smtClean="0"/>
              <a:t>services</a:t>
            </a:r>
            <a:endParaRPr lang="it-IT" sz="3200" dirty="0" smtClean="0"/>
          </a:p>
          <a:p>
            <a:pPr marL="419100" lvl="1" indent="0">
              <a:buNone/>
            </a:pPr>
            <a:endParaRPr lang="it-IT" sz="3200" dirty="0"/>
          </a:p>
          <a:p>
            <a:r>
              <a:rPr lang="it-IT" sz="3200" dirty="0" smtClean="0"/>
              <a:t>The </a:t>
            </a:r>
            <a:r>
              <a:rPr lang="it-IT" sz="3200" dirty="0" err="1" smtClean="0"/>
              <a:t>failure</a:t>
            </a:r>
            <a:r>
              <a:rPr lang="it-IT" sz="3200" dirty="0" smtClean="0"/>
              <a:t> </a:t>
            </a:r>
            <a:r>
              <a:rPr lang="it-IT" sz="3200" dirty="0" err="1" smtClean="0"/>
              <a:t>issues</a:t>
            </a:r>
            <a:r>
              <a:rPr lang="it-IT" sz="3200" dirty="0" smtClean="0"/>
              <a:t> </a:t>
            </a:r>
            <a:r>
              <a:rPr lang="it-IT" sz="3200" dirty="0" err="1" smtClean="0"/>
              <a:t>could</a:t>
            </a:r>
            <a:r>
              <a:rPr lang="it-IT" sz="3200" dirty="0" smtClean="0"/>
              <a:t> be </a:t>
            </a:r>
            <a:r>
              <a:rPr lang="it-IT" sz="3200" dirty="0" err="1" smtClean="0"/>
              <a:t>mitigated</a:t>
            </a:r>
            <a:r>
              <a:rPr lang="it-IT" sz="3200" dirty="0" smtClean="0"/>
              <a:t> by:</a:t>
            </a:r>
          </a:p>
          <a:p>
            <a:pPr lvl="1"/>
            <a:r>
              <a:rPr lang="it-IT" sz="3200" dirty="0" err="1" smtClean="0"/>
              <a:t>choosing</a:t>
            </a:r>
            <a:r>
              <a:rPr lang="it-IT" sz="3200" dirty="0" smtClean="0"/>
              <a:t> a </a:t>
            </a:r>
            <a:r>
              <a:rPr lang="it-IT" sz="3200" b="1" dirty="0" smtClean="0"/>
              <a:t>high-reliability message broker </a:t>
            </a:r>
            <a:r>
              <a:rPr lang="it-IT" sz="3200" dirty="0" err="1" smtClean="0"/>
              <a:t>infrastructure</a:t>
            </a:r>
            <a:endParaRPr lang="it-IT" sz="3200" dirty="0" smtClean="0"/>
          </a:p>
          <a:p>
            <a:pPr lvl="1"/>
            <a:r>
              <a:rPr lang="it-IT" sz="3200" dirty="0" smtClean="0"/>
              <a:t>the self-</a:t>
            </a:r>
            <a:r>
              <a:rPr lang="it-IT" sz="3200" dirty="0" err="1" smtClean="0"/>
              <a:t>contained</a:t>
            </a:r>
            <a:r>
              <a:rPr lang="it-IT" sz="3200" dirty="0" smtClean="0"/>
              <a:t> </a:t>
            </a:r>
            <a:r>
              <a:rPr lang="it-IT" sz="3200" dirty="0" err="1" smtClean="0"/>
              <a:t>scaling</a:t>
            </a:r>
            <a:r>
              <a:rPr lang="it-IT" sz="3200" dirty="0" smtClean="0"/>
              <a:t>-out </a:t>
            </a:r>
            <a:r>
              <a:rPr lang="it-IT" sz="3200" dirty="0" err="1" smtClean="0"/>
              <a:t>feature</a:t>
            </a:r>
            <a:r>
              <a:rPr lang="it-IT" sz="3200" dirty="0" smtClean="0"/>
              <a:t> </a:t>
            </a:r>
            <a:r>
              <a:rPr lang="it-IT" sz="3200" dirty="0" err="1" smtClean="0"/>
              <a:t>allows</a:t>
            </a:r>
            <a:r>
              <a:rPr lang="it-IT" sz="3200" dirty="0" smtClean="0"/>
              <a:t> </a:t>
            </a:r>
            <a:r>
              <a:rPr lang="it-IT" sz="3200" dirty="0" err="1" smtClean="0"/>
              <a:t>us</a:t>
            </a:r>
            <a:r>
              <a:rPr lang="it-IT" sz="3200" dirty="0" smtClean="0"/>
              <a:t> to </a:t>
            </a:r>
            <a:r>
              <a:rPr lang="it-IT" sz="3200" dirty="0" err="1" smtClean="0"/>
              <a:t>obtain</a:t>
            </a:r>
            <a:r>
              <a:rPr lang="it-IT" sz="3200" dirty="0" smtClean="0"/>
              <a:t> a more </a:t>
            </a:r>
            <a:r>
              <a:rPr lang="it-IT" sz="3200" dirty="0" err="1" smtClean="0"/>
              <a:t>reliable</a:t>
            </a:r>
            <a:r>
              <a:rPr lang="it-IT" sz="3200" dirty="0" smtClean="0"/>
              <a:t> </a:t>
            </a:r>
            <a:r>
              <a:rPr lang="it-IT" sz="3200" dirty="0" err="1" smtClean="0"/>
              <a:t>message</a:t>
            </a:r>
            <a:r>
              <a:rPr lang="it-IT" sz="3200" dirty="0" smtClean="0"/>
              <a:t> broker</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3768" cy="10150152"/>
          </a:xfrm>
        </p:spPr>
        <p:txBody>
          <a:bodyPr/>
          <a:lstStyle/>
          <a:p>
            <a:r>
              <a:rPr lang="it-IT" sz="3600" dirty="0" smtClean="0"/>
              <a:t>The </a:t>
            </a:r>
            <a:r>
              <a:rPr lang="it-IT" sz="3600" b="1" dirty="0" smtClean="0"/>
              <a:t>«Base model» </a:t>
            </a:r>
            <a:r>
              <a:rPr lang="it-IT" sz="3600" dirty="0" smtClean="0"/>
              <a:t>of an </a:t>
            </a:r>
            <a:r>
              <a:rPr lang="it-IT" sz="3600" dirty="0" err="1" smtClean="0"/>
              <a:t>event</a:t>
            </a:r>
            <a:r>
              <a:rPr lang="it-IT" sz="3600" dirty="0" err="1"/>
              <a:t>-</a:t>
            </a:r>
            <a:r>
              <a:rPr lang="it-IT" sz="3600" dirty="0" err="1" smtClean="0"/>
              <a:t>driven</a:t>
            </a:r>
            <a:r>
              <a:rPr lang="it-IT" sz="3600" dirty="0" smtClean="0"/>
              <a:t> </a:t>
            </a:r>
            <a:r>
              <a:rPr lang="it-IT" sz="3600" dirty="0" err="1" smtClean="0"/>
              <a:t>architecture</a:t>
            </a:r>
            <a:endParaRPr lang="it-IT" sz="3600"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a:t>
            </a:r>
            <a:r>
              <a:rPr lang="it-IT" sz="3600" dirty="0" err="1" smtClean="0"/>
              <a:t>microservice</a:t>
            </a:r>
            <a:r>
              <a:rPr lang="it-IT" sz="3600" dirty="0" smtClean="0"/>
              <a:t> </a:t>
            </a:r>
            <a:r>
              <a:rPr lang="it-IT" sz="3600" dirty="0" err="1" smtClean="0"/>
              <a:t>updates</a:t>
            </a:r>
            <a:r>
              <a:rPr lang="it-IT" sz="3600" dirty="0" smtClean="0"/>
              <a:t> a business </a:t>
            </a:r>
            <a:r>
              <a:rPr lang="it-IT" sz="3600" dirty="0" err="1" smtClean="0"/>
              <a:t>entity</a:t>
            </a:r>
            <a:r>
              <a:rPr lang="it-IT" sz="3600" dirty="0" smtClean="0"/>
              <a:t> and </a:t>
            </a:r>
            <a:r>
              <a:rPr lang="it-IT" sz="3600" dirty="0" err="1" smtClean="0"/>
              <a:t>publishes</a:t>
            </a:r>
            <a:r>
              <a:rPr lang="it-IT" sz="3600" dirty="0" smtClean="0"/>
              <a:t> an </a:t>
            </a:r>
            <a:r>
              <a:rPr lang="it-IT" sz="3600" dirty="0" err="1" smtClean="0"/>
              <a:t>event</a:t>
            </a:r>
            <a:r>
              <a:rPr lang="it-IT" sz="3600" dirty="0" smtClean="0"/>
              <a:t>,  </a:t>
            </a:r>
            <a:r>
              <a:rPr lang="it-IT" sz="3600" dirty="0" err="1" smtClean="0"/>
              <a:t>thereby</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a:t>
            </a:r>
            <a:r>
              <a:rPr lang="it-IT" sz="3600" dirty="0" err="1" smtClean="0"/>
              <a:t>together</a:t>
            </a:r>
            <a:r>
              <a:rPr lang="it-IT" sz="3600" dirty="0" smtClean="0"/>
              <a:t> and </a:t>
            </a:r>
            <a:r>
              <a:rPr lang="it-IT" sz="3600" dirty="0" err="1" smtClean="0"/>
              <a:t>store</a:t>
            </a:r>
            <a:r>
              <a:rPr lang="it-IT" sz="3600" dirty="0" smtClean="0"/>
              <a:t> </a:t>
            </a:r>
            <a:r>
              <a:rPr lang="it-IT" sz="3600" dirty="0" err="1" smtClean="0"/>
              <a:t>different</a:t>
            </a:r>
            <a:r>
              <a:rPr lang="it-IT" sz="3600" dirty="0" smtClean="0"/>
              <a:t> sets of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dirty="0" err="1" smtClean="0"/>
              <a:t>Example</a:t>
            </a:r>
            <a:r>
              <a:rPr lang="it-IT" sz="3600" dirty="0" smtClean="0"/>
              <a:t> of</a:t>
            </a:r>
            <a:r>
              <a:rPr lang="it-IT" sz="3600" b="1" dirty="0" smtClean="0"/>
              <a:t> «</a:t>
            </a:r>
            <a:r>
              <a:rPr lang="it-IT" sz="3600" b="1" dirty="0" err="1" smtClean="0"/>
              <a:t>poliglot</a:t>
            </a:r>
            <a:r>
              <a:rPr lang="it-IT" sz="3600" b="1" dirty="0" smtClean="0"/>
              <a:t> </a:t>
            </a:r>
            <a:r>
              <a:rPr lang="it-IT" sz="3600" b="1" dirty="0" err="1" smtClean="0"/>
              <a:t>persistence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t>
            </a:r>
            <a:r>
              <a:rPr lang="it-IT" sz="3600" dirty="0" err="1" smtClean="0"/>
              <a:t>MySql</a:t>
            </a:r>
            <a:r>
              <a:rPr lang="it-IT" sz="3600" dirty="0" smtClean="0"/>
              <a:t> </a:t>
            </a:r>
            <a:r>
              <a:rPr lang="it-IT" sz="3600" dirty="0"/>
              <a:t>data </a:t>
            </a:r>
            <a:r>
              <a:rPr lang="it-IT" sz="3600" dirty="0" err="1" smtClean="0"/>
              <a:t>storage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t>
            </a:r>
            <a:r>
              <a:rPr lang="it-IT" sz="3600" dirty="0" err="1" smtClean="0"/>
              <a:t>MongoDB</a:t>
            </a:r>
            <a:r>
              <a:rPr lang="it-IT" sz="3600" dirty="0" smtClean="0"/>
              <a:t> data </a:t>
            </a:r>
            <a:r>
              <a:rPr lang="it-IT" sz="3600" dirty="0" err="1" smtClean="0"/>
              <a:t>storage</a:t>
            </a:r>
            <a:r>
              <a:rPr lang="it-IT" sz="3600" dirty="0" smtClean="0"/>
              <a:t> </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191536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subscription</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smtClean="0"/>
              <a:t>subscription</a:t>
            </a:r>
            <a:r>
              <a:rPr lang="it-IT" dirty="0" smtClean="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1558"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smtClean="0"/>
              <a:t>implements  </a:t>
            </a:r>
            <a:r>
              <a:rPr lang="it-IT" sz="3600" dirty="0" smtClean="0"/>
              <a:t>the </a:t>
            </a:r>
            <a:r>
              <a:rPr lang="it-IT" sz="3600" dirty="0" err="1" smtClean="0"/>
              <a:t>interface</a:t>
            </a:r>
            <a:r>
              <a:rPr lang="it-IT" sz="3600" dirty="0" smtClean="0"/>
              <a:t> </a:t>
            </a:r>
          </a:p>
          <a:p>
            <a:pPr lvl="1"/>
            <a:r>
              <a:rPr lang="it-IT" sz="3600" dirty="0" smtClean="0"/>
              <a:t>Method </a:t>
            </a:r>
            <a:r>
              <a:rPr lang="it-IT" sz="3600" dirty="0" err="1" smtClean="0"/>
              <a:t>that</a:t>
            </a:r>
            <a:r>
              <a:rPr lang="it-IT" sz="3600" dirty="0" smtClean="0"/>
              <a:t> </a:t>
            </a:r>
            <a:r>
              <a:rPr lang="it-IT" sz="3600" dirty="0" err="1" smtClean="0"/>
              <a:t>implements</a:t>
            </a:r>
            <a:r>
              <a:rPr lang="it-IT" sz="3600" dirty="0" smtClean="0"/>
              <a:t> the </a:t>
            </a:r>
            <a:r>
              <a:rPr lang="it-IT" sz="3600" dirty="0" err="1" smtClean="0"/>
              <a:t>publishing</a:t>
            </a:r>
            <a:r>
              <a:rPr lang="it-IT" sz="3600" dirty="0" smtClean="0"/>
              <a:t>  </a:t>
            </a:r>
            <a:r>
              <a:rPr lang="it-IT" sz="3600" dirty="0" err="1" smtClean="0"/>
              <a:t>topic</a:t>
            </a:r>
            <a:r>
              <a:rPr lang="it-IT" sz="3600" dirty="0" smtClean="0"/>
              <a:t> </a:t>
            </a:r>
          </a:p>
          <a:p>
            <a:pPr lvl="1"/>
            <a:r>
              <a:rPr lang="it-IT" sz="3600" dirty="0" err="1" smtClean="0"/>
              <a:t>Published</a:t>
            </a:r>
            <a:r>
              <a:rPr lang="it-IT" sz="3600" dirty="0" smtClean="0"/>
              <a:t> message </a:t>
            </a:r>
            <a:r>
              <a:rPr lang="it-IT" sz="3600" dirty="0" err="1" smtClean="0"/>
              <a:t>details</a:t>
            </a:r>
            <a:endParaRPr lang="it-IT" sz="3600" dirty="0" smtClean="0"/>
          </a:p>
        </p:txBody>
      </p:sp>
      <p:sp>
        <p:nvSpPr>
          <p:cNvPr id="15" name="Titolo 1"/>
          <p:cNvSpPr>
            <a:spLocks noGrp="1"/>
          </p:cNvSpPr>
          <p:nvPr>
            <p:ph type="title"/>
          </p:nvPr>
        </p:nvSpPr>
        <p:spPr>
          <a:xfrm>
            <a:off x="617538" y="241300"/>
            <a:ext cx="23134637" cy="1358900"/>
          </a:xfrm>
        </p:spPr>
        <p:txBody>
          <a:bodyPr/>
          <a:lstStyle/>
          <a:p>
            <a:r>
              <a:rPr lang="it-IT" sz="6000" dirty="0" err="1" smtClean="0"/>
              <a:t>Topics</a:t>
            </a:r>
            <a:r>
              <a:rPr lang="it-IT" sz="6000" dirty="0" smtClean="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implementation</a:t>
            </a:r>
            <a:r>
              <a:rPr lang="it-IT" dirty="0"/>
              <a:t> of the </a:t>
            </a:r>
            <a:r>
              <a:rPr lang="it-IT" dirty="0" err="1"/>
              <a:t>scheduler</a:t>
            </a:r>
            <a:r>
              <a:rPr lang="it-IT" dirty="0"/>
              <a:t> </a:t>
            </a: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4400" dirty="0" smtClean="0">
                <a:solidFill>
                  <a:srgbClr val="000000"/>
                </a:solidFill>
              </a:rPr>
              <a:t>In a </a:t>
            </a:r>
            <a:r>
              <a:rPr lang="en-US" sz="4400" dirty="0" err="1" smtClean="0">
                <a:solidFill>
                  <a:srgbClr val="000000"/>
                </a:solidFill>
              </a:rPr>
              <a:t>microservices</a:t>
            </a:r>
            <a:r>
              <a:rPr lang="en-US" sz="4400" dirty="0" smtClean="0">
                <a:solidFill>
                  <a:srgbClr val="000000"/>
                </a:solidFill>
              </a:rPr>
              <a:t>-based architecture,  services are not capable of acting on their own</a:t>
            </a:r>
          </a:p>
          <a:p>
            <a:r>
              <a:rPr lang="en-US" sz="4400" dirty="0" smtClean="0">
                <a:solidFill>
                  <a:srgbClr val="000000"/>
                </a:solidFill>
              </a:rPr>
              <a:t>In fact, services need to cooperate with each other to obtain the required system functionalities</a:t>
            </a:r>
          </a:p>
          <a:p>
            <a:r>
              <a:rPr lang="en-US" sz="4400" b="1" dirty="0">
                <a:solidFill>
                  <a:srgbClr val="000000"/>
                </a:solidFill>
              </a:rPr>
              <a:t>Service </a:t>
            </a:r>
            <a:r>
              <a:rPr lang="en-US" sz="4400" b="1" dirty="0" smtClean="0">
                <a:solidFill>
                  <a:srgbClr val="000000"/>
                </a:solidFill>
              </a:rPr>
              <a:t>Discovery, </a:t>
            </a:r>
            <a:r>
              <a:rPr lang="en-US" sz="4400" dirty="0">
                <a:solidFill>
                  <a:srgbClr val="000000"/>
                </a:solidFill>
              </a:rPr>
              <a:t>with its registry </a:t>
            </a:r>
            <a:r>
              <a:rPr lang="en-US" sz="4400" dirty="0" smtClean="0">
                <a:solidFill>
                  <a:srgbClr val="000000"/>
                </a:solidFill>
              </a:rPr>
              <a:t>function,  </a:t>
            </a:r>
            <a:r>
              <a:rPr lang="en-US" sz="4400" dirty="0">
                <a:solidFill>
                  <a:srgbClr val="000000"/>
                </a:solidFill>
              </a:rPr>
              <a:t>is one of the key tenets of </a:t>
            </a:r>
            <a:r>
              <a:rPr lang="en-US" sz="4400" dirty="0" smtClean="0">
                <a:solidFill>
                  <a:srgbClr val="000000"/>
                </a:solidFill>
              </a:rPr>
              <a:t>a microservices-based  architecture</a:t>
            </a:r>
            <a:endParaRPr lang="en-US" sz="4400" dirty="0">
              <a:solidFill>
                <a:srgbClr val="000000"/>
              </a:solidFill>
            </a:endParaRPr>
          </a:p>
          <a:p>
            <a:r>
              <a:rPr lang="en-US" sz="4400" dirty="0" smtClean="0">
                <a:solidFill>
                  <a:srgbClr val="000000"/>
                </a:solidFill>
              </a:rPr>
              <a:t>This pattern allows microservices to find each other dynamically without </a:t>
            </a:r>
            <a:r>
              <a:rPr lang="en-US" sz="4400" i="1" dirty="0" smtClean="0">
                <a:solidFill>
                  <a:srgbClr val="000000"/>
                </a:solidFill>
              </a:rPr>
              <a:t>point to point </a:t>
            </a:r>
            <a:r>
              <a:rPr lang="en-US" sz="4400" dirty="0" smtClean="0">
                <a:solidFill>
                  <a:srgbClr val="000000"/>
                </a:solidFill>
              </a:rPr>
              <a:t>wiring</a:t>
            </a:r>
          </a:p>
          <a:p>
            <a:pPr marL="0" indent="0">
              <a:buFont typeface="Wingdings" pitchFamily="2" charset="2"/>
              <a:buNone/>
            </a:pPr>
            <a:endParaRPr lang="it-IT" sz="4400"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characteristics</a:t>
            </a:r>
            <a:endParaRPr lang="it-IT" dirty="0"/>
          </a:p>
        </p:txBody>
      </p:sp>
      <p:sp>
        <p:nvSpPr>
          <p:cNvPr id="3" name="Segnaposto contenuto 2"/>
          <p:cNvSpPr>
            <a:spLocks noGrp="1"/>
          </p:cNvSpPr>
          <p:nvPr>
            <p:ph idx="1"/>
          </p:nvPr>
        </p:nvSpPr>
        <p:spPr>
          <a:xfrm>
            <a:off x="617538" y="1504950"/>
            <a:ext cx="15390886" cy="5065018"/>
          </a:xfrm>
        </p:spPr>
        <p:txBody>
          <a:bodyPr/>
          <a:lstStyle/>
          <a:p>
            <a:r>
              <a:rPr lang="en-US" sz="3200" dirty="0"/>
              <a:t>Eureka </a:t>
            </a:r>
            <a:r>
              <a:rPr lang="en-US" sz="3200" dirty="0" smtClean="0"/>
              <a:t>is </a:t>
            </a:r>
            <a:r>
              <a:rPr lang="en-US" sz="3200" dirty="0"/>
              <a:t>the </a:t>
            </a:r>
            <a:r>
              <a:rPr lang="en-US" sz="3200" b="1" dirty="0"/>
              <a:t>Netflix </a:t>
            </a:r>
            <a:r>
              <a:rPr lang="en-US" sz="3200" b="1" dirty="0" smtClean="0"/>
              <a:t>Discovery Service </a:t>
            </a:r>
            <a:r>
              <a:rPr lang="en-US" sz="3200" dirty="0"/>
              <a:t>provider. It consists of two modules: </a:t>
            </a:r>
          </a:p>
          <a:p>
            <a:pPr lvl="2"/>
            <a:r>
              <a:rPr lang="en-US" sz="3200" dirty="0"/>
              <a:t> “</a:t>
            </a:r>
            <a:r>
              <a:rPr lang="en-US" sz="3200" b="1" dirty="0"/>
              <a:t>Eureka </a:t>
            </a:r>
            <a:r>
              <a:rPr lang="en-US" sz="3200" b="1" dirty="0" smtClean="0"/>
              <a:t>Server</a:t>
            </a:r>
            <a:r>
              <a:rPr lang="en-US" sz="3200" dirty="0" smtClean="0"/>
              <a:t>”: a REST-based engine for </a:t>
            </a:r>
            <a:r>
              <a:rPr lang="en-US" sz="3200" dirty="0"/>
              <a:t>locating </a:t>
            </a:r>
            <a:r>
              <a:rPr lang="en-US" sz="3200" dirty="0" smtClean="0"/>
              <a:t>services</a:t>
            </a:r>
          </a:p>
          <a:p>
            <a:pPr lvl="2" eaLnBrk="1" fontAlgn="t" hangingPunct="1"/>
            <a:r>
              <a:rPr lang="en-US" sz="3200" dirty="0" smtClean="0"/>
              <a:t> “</a:t>
            </a:r>
            <a:r>
              <a:rPr lang="en-US" sz="3200" b="1" dirty="0" smtClean="0"/>
              <a:t>Eureka Client”</a:t>
            </a:r>
            <a:r>
              <a:rPr lang="en-US" sz="3200" dirty="0" smtClean="0"/>
              <a:t>: a client component that interacts with the Eureka server. It provides a built-in load balancer that achieves basic round-robin load balancing. </a:t>
            </a:r>
          </a:p>
          <a:p>
            <a:r>
              <a:rPr lang="en-US" sz="3200" dirty="0" smtClean="0"/>
              <a:t>Eureka </a:t>
            </a:r>
            <a:r>
              <a:rPr lang="en-US" sz="3200" dirty="0"/>
              <a:t>can be configured and deployed </a:t>
            </a:r>
            <a:r>
              <a:rPr lang="en-US" sz="3200" dirty="0" smtClean="0"/>
              <a:t>in a manner that ensures high degree of availability by replicating the current operating status of each registered service.</a:t>
            </a:r>
            <a:endParaRPr lang="en-US" sz="3200" dirty="0"/>
          </a:p>
          <a:p>
            <a:r>
              <a:rPr lang="en-US" sz="3200" dirty="0" smtClean="0"/>
              <a:t>Once registered, </a:t>
            </a:r>
            <a:r>
              <a:rPr lang="en-US" sz="3200" dirty="0"/>
              <a:t>services send heartbeats to renew their </a:t>
            </a:r>
            <a:r>
              <a:rPr lang="en-US" sz="3200" dirty="0" smtClean="0"/>
              <a:t>leases.</a:t>
            </a:r>
            <a:endParaRPr lang="en-US" sz="3200" dirty="0"/>
          </a:p>
          <a:p>
            <a:pPr marL="0" indent="0">
              <a:buNone/>
            </a:pPr>
            <a:endParaRPr lang="it-IT" sz="3200" dirty="0"/>
          </a:p>
        </p:txBody>
      </p:sp>
      <p:pic>
        <p:nvPicPr>
          <p:cNvPr id="4" name="Picture 4" descr="Eureka High leve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424" y="305272"/>
            <a:ext cx="8087881" cy="6065912"/>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contenuto 2"/>
          <p:cNvSpPr txBox="1">
            <a:spLocks/>
          </p:cNvSpPr>
          <p:nvPr/>
        </p:nvSpPr>
        <p:spPr bwMode="auto">
          <a:xfrm>
            <a:off x="628054" y="62887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200" dirty="0" smtClean="0"/>
              <a:t>If the </a:t>
            </a:r>
            <a:r>
              <a:rPr lang="en-US" sz="3200" b="1" dirty="0" smtClean="0"/>
              <a:t>heartbeat</a:t>
            </a:r>
            <a:r>
              <a:rPr lang="en-US" sz="3200" dirty="0" smtClean="0"/>
              <a:t> fails to occur over a configurable timetable, the instance will be removed.</a:t>
            </a:r>
          </a:p>
          <a:p>
            <a:r>
              <a:rPr lang="en-US" sz="3200" dirty="0" smtClean="0"/>
              <a:t>Eureka does not use a back-end storage system, which means that all instance services in the registry are required to send a heartbeat in order to keep their registration up-to-date </a:t>
            </a:r>
          </a:p>
          <a:p>
            <a:r>
              <a:rPr lang="en-US" sz="3200" dirty="0" smtClean="0"/>
              <a:t>To maintain their synchronization, Client and Server use the provided memory cache</a:t>
            </a:r>
          </a:p>
          <a:p>
            <a:r>
              <a:rPr lang="en-US" sz="3200" dirty="0" smtClean="0"/>
              <a:t>Eureka works as a registry, keeping and providing information about the registered services, regardless of whether the instances are available or not, or the method used to access them</a:t>
            </a:r>
          </a:p>
          <a:p>
            <a:pPr marL="457200" lvl="1">
              <a:spcBef>
                <a:spcPts val="2100"/>
              </a:spcBef>
              <a:buFont typeface="Wingdings" pitchFamily="2" charset="2"/>
              <a:buChar char="§"/>
            </a:pPr>
            <a:r>
              <a:rPr lang="it-IT" sz="3200" dirty="0" smtClean="0"/>
              <a:t>The </a:t>
            </a:r>
            <a:r>
              <a:rPr lang="it-IT" sz="3200" dirty="0" err="1" smtClean="0"/>
              <a:t>combination</a:t>
            </a:r>
            <a:r>
              <a:rPr lang="it-IT" sz="3200" dirty="0" smtClean="0"/>
              <a:t> of </a:t>
            </a:r>
            <a:r>
              <a:rPr lang="it-IT" sz="3200" dirty="0" err="1" smtClean="0"/>
              <a:t>two</a:t>
            </a:r>
            <a:r>
              <a:rPr lang="it-IT" sz="3200" dirty="0" smtClean="0"/>
              <a:t> </a:t>
            </a:r>
            <a:r>
              <a:rPr lang="it-IT" sz="3200" dirty="0" err="1" smtClean="0"/>
              <a:t>caches</a:t>
            </a:r>
            <a:r>
              <a:rPr lang="it-IT" sz="3200" dirty="0" smtClean="0"/>
              <a:t> </a:t>
            </a:r>
            <a:r>
              <a:rPr lang="it-IT" sz="3200" dirty="0"/>
              <a:t>and the </a:t>
            </a:r>
            <a:r>
              <a:rPr lang="it-IT" sz="3200" dirty="0" err="1" smtClean="0"/>
              <a:t>hearthbeat</a:t>
            </a:r>
            <a:r>
              <a:rPr lang="it-IT" sz="3200" dirty="0" smtClean="0"/>
              <a:t> </a:t>
            </a:r>
            <a:r>
              <a:rPr lang="it-IT" sz="3200" dirty="0" err="1" smtClean="0"/>
              <a:t>function</a:t>
            </a:r>
            <a:r>
              <a:rPr lang="it-IT" sz="3200" dirty="0" smtClean="0"/>
              <a:t> </a:t>
            </a:r>
            <a:r>
              <a:rPr lang="it-IT" sz="3200" dirty="0" err="1" smtClean="0"/>
              <a:t>provide</a:t>
            </a:r>
            <a:r>
              <a:rPr lang="it-IT" sz="3200" dirty="0" smtClean="0"/>
              <a:t> a </a:t>
            </a:r>
            <a:r>
              <a:rPr lang="it-IT" sz="3200" dirty="0" err="1" smtClean="0"/>
              <a:t>very</a:t>
            </a:r>
            <a:r>
              <a:rPr lang="it-IT" sz="3200" dirty="0" smtClean="0"/>
              <a:t> </a:t>
            </a:r>
            <a:r>
              <a:rPr lang="it-IT" sz="3200" dirty="0" err="1" smtClean="0"/>
              <a:t>resilient</a:t>
            </a:r>
            <a:r>
              <a:rPr lang="it-IT" sz="3200" dirty="0" smtClean="0"/>
              <a:t> </a:t>
            </a:r>
            <a:r>
              <a:rPr lang="it-IT" sz="3200" dirty="0" err="1" smtClean="0"/>
              <a:t>standalone</a:t>
            </a:r>
            <a:r>
              <a:rPr lang="it-IT" sz="3200" dirty="0" smtClean="0"/>
              <a:t> Eureka </a:t>
            </a:r>
            <a:r>
              <a:rPr lang="it-IT" sz="3200" dirty="0"/>
              <a:t>server </a:t>
            </a:r>
            <a:r>
              <a:rPr lang="it-IT" sz="3200" dirty="0" err="1" smtClean="0"/>
              <a:t>configuration</a:t>
            </a:r>
            <a:endParaRPr lang="it-IT" sz="3200" dirty="0"/>
          </a:p>
          <a:p>
            <a:endParaRPr lang="it-IT" sz="3200" dirty="0" smtClean="0"/>
          </a:p>
          <a:p>
            <a:endParaRPr lang="en-US" sz="3200" dirty="0" smtClean="0"/>
          </a:p>
          <a:p>
            <a:pPr marL="0" indent="0">
              <a:buFont typeface="Wingdings" pitchFamily="2" charset="2"/>
              <a:buNone/>
            </a:pPr>
            <a:endParaRPr lang="it-IT" sz="3200" dirty="0"/>
          </a:p>
        </p:txBody>
      </p:sp>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b="1" dirty="0" err="1" smtClean="0"/>
              <a:t>loosely</a:t>
            </a:r>
            <a:r>
              <a:rPr lang="it-IT" sz="4400" b="1" dirty="0" smtClean="0"/>
              <a:t> </a:t>
            </a:r>
            <a:r>
              <a:rPr lang="it-IT" sz="4400" b="1"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a:t>
            </a:r>
            <a:r>
              <a:rPr lang="it-IT" sz="4400" b="1" dirty="0" smtClean="0"/>
              <a:t>the </a:t>
            </a:r>
            <a:r>
              <a:rPr lang="it-IT" sz="4400" b="1" dirty="0" err="1" smtClean="0"/>
              <a:t>adoption</a:t>
            </a:r>
            <a:r>
              <a:rPr lang="it-IT" sz="4400" b="1" dirty="0"/>
              <a:t> of new </a:t>
            </a:r>
            <a:r>
              <a:rPr lang="it-IT" sz="4400" b="1" dirty="0" err="1"/>
              <a:t>technology</a:t>
            </a:r>
            <a:r>
              <a:rPr lang="it-IT" sz="4400" b="1" dirty="0"/>
              <a:t> </a:t>
            </a:r>
            <a:r>
              <a:rPr lang="it-IT" sz="4400" dirty="0"/>
              <a:t>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with </a:t>
            </a:r>
            <a:r>
              <a:rPr lang="it-IT" sz="4400" dirty="0" err="1" smtClean="0"/>
              <a:t>respect</a:t>
            </a:r>
            <a:r>
              <a:rPr lang="it-IT" sz="4400" dirty="0" smtClean="0"/>
              <a:t> to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b="1" dirty="0" smtClean="0"/>
              <a:t>Deployment </a:t>
            </a:r>
            <a:r>
              <a:rPr lang="it-IT" sz="4400" b="1" dirty="0" err="1" smtClean="0"/>
              <a:t>should</a:t>
            </a:r>
            <a:r>
              <a:rPr lang="it-IT" sz="4400" b="1" dirty="0" smtClean="0"/>
              <a:t> be </a:t>
            </a:r>
            <a:r>
              <a:rPr lang="it-IT" sz="4400" b="1" dirty="0" err="1" smtClean="0"/>
              <a:t>flexible</a:t>
            </a:r>
            <a:r>
              <a:rPr lang="it-IT" sz="4400" b="1"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b="1" dirty="0" err="1" smtClean="0"/>
              <a:t>asynchronous</a:t>
            </a:r>
            <a:r>
              <a:rPr lang="it-IT" sz="4400" b="1" dirty="0" smtClean="0"/>
              <a:t> non-</a:t>
            </a:r>
            <a:r>
              <a:rPr lang="it-IT" sz="4400" b="1" dirty="0" err="1" smtClean="0"/>
              <a:t>blocking</a:t>
            </a:r>
            <a:r>
              <a:rPr lang="it-IT" sz="4400" b="1" dirty="0" smtClean="0"/>
              <a:t> </a:t>
            </a:r>
            <a:r>
              <a:rPr lang="it-IT" sz="4400" b="1" dirty="0" err="1" smtClean="0"/>
              <a:t>operations</a:t>
            </a:r>
            <a:endParaRPr lang="it-IT" sz="4400" b="1"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b="1" dirty="0" smtClean="0"/>
              <a:t>«</a:t>
            </a:r>
            <a:r>
              <a:rPr lang="it-IT" sz="4400" b="1" dirty="0" err="1" smtClean="0"/>
              <a:t>poliglot</a:t>
            </a:r>
            <a:r>
              <a:rPr lang="it-IT" sz="4400" b="1" dirty="0" smtClean="0"/>
              <a:t> </a:t>
            </a:r>
            <a:r>
              <a:rPr lang="it-IT" sz="4400" b="1" dirty="0" err="1" smtClean="0"/>
              <a:t>approach</a:t>
            </a:r>
            <a:r>
              <a:rPr lang="it-IT" sz="4400" b="1" dirty="0" smtClean="0"/>
              <a:t>» </a:t>
            </a:r>
            <a:r>
              <a:rPr lang="it-IT" sz="4400" dirty="0" smtClean="0"/>
              <a:t>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service</a:t>
            </a:r>
          </a:p>
          <a:p>
            <a:pPr lvl="1" eaLnBrk="1" hangingPunct="1">
              <a:buFont typeface="Wingdings" pitchFamily="2" charset="2"/>
              <a:buChar char="§"/>
            </a:pPr>
            <a:r>
              <a:rPr lang="it-IT" sz="4400" dirty="0" smtClean="0"/>
              <a:t>The </a:t>
            </a:r>
            <a:r>
              <a:rPr lang="it-IT" sz="4400" b="1" dirty="0" err="1" smtClean="0"/>
              <a:t>infrastructure</a:t>
            </a:r>
            <a:r>
              <a:rPr lang="it-IT" sz="4400" b="1"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b="1" dirty="0" smtClean="0"/>
              <a:t>Service </a:t>
            </a:r>
            <a:r>
              <a:rPr lang="it-IT" sz="4400" b="1" dirty="0" err="1" smtClean="0"/>
              <a:t>discovery</a:t>
            </a:r>
            <a:r>
              <a:rPr lang="it-IT" sz="4400" b="1"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b="1" dirty="0"/>
              <a:t>C</a:t>
            </a:r>
            <a:r>
              <a:rPr lang="it-IT" sz="4400" b="1" dirty="0" smtClean="0"/>
              <a:t>lient side </a:t>
            </a:r>
            <a:r>
              <a:rPr lang="it-IT" sz="4400" b="1" dirty="0" err="1" smtClean="0"/>
              <a:t>load</a:t>
            </a:r>
            <a:r>
              <a:rPr lang="it-IT" sz="4400" b="1" dirty="0" smtClean="0"/>
              <a:t> </a:t>
            </a:r>
            <a:r>
              <a:rPr lang="it-IT" sz="4400" b="1" dirty="0" err="1" smtClean="0"/>
              <a:t>balancing</a:t>
            </a:r>
            <a:r>
              <a:rPr lang="it-IT" sz="4400" b="1"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a:solidFill>
                  <a:srgbClr val="000000"/>
                </a:solidFill>
              </a:rPr>
              <a:t>EnableEurekaClient</a:t>
            </a:r>
            <a:endParaRPr lang="it-IT" sz="3600" i="1" dirty="0">
              <a:solidFill>
                <a:srgbClr val="000000"/>
              </a:solidFill>
            </a:endParaRPr>
          </a:p>
          <a:p>
            <a:pPr lvl="1"/>
            <a:r>
              <a:rPr lang="it-IT" sz="3600" i="1" dirty="0">
                <a:solidFill>
                  <a:srgbClr val="000000"/>
                </a:solidFill>
              </a:rPr>
              <a:t>@</a:t>
            </a:r>
            <a:r>
              <a:rPr lang="it-IT" sz="3600" i="1" dirty="0" err="1">
                <a:solidFill>
                  <a:srgbClr val="000000"/>
                </a:solidFill>
              </a:rPr>
              <a:t>EnableDiscoveryClient</a:t>
            </a:r>
            <a:endParaRPr lang="it-IT" sz="3600" i="1" dirty="0">
              <a:solidFill>
                <a:srgbClr val="000000"/>
              </a:solidFill>
            </a:endParaRPr>
          </a:p>
          <a:p>
            <a:pPr lvl="1"/>
            <a:r>
              <a:rPr lang="it-IT" sz="3600" dirty="0" smtClean="0">
                <a:solidFill>
                  <a:srgbClr val="000000"/>
                </a:solidFill>
              </a:rPr>
              <a:t>Eureka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Service </a:t>
            </a:r>
            <a:r>
              <a:rPr lang="it-IT" sz="3600" b="1" dirty="0">
                <a:solidFill>
                  <a:srgbClr val="000000"/>
                </a:solidFill>
              </a:rPr>
              <a:t>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Reference to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ServerInstance</a:t>
            </a:r>
            <a:r>
              <a:rPr lang="it-IT" sz="3600" dirty="0" smtClean="0">
                <a:solidFill>
                  <a:srgbClr val="000000"/>
                </a:solidFill>
              </a:rPr>
              <a:t> and </a:t>
            </a:r>
            <a:r>
              <a:rPr lang="it-IT" sz="3600" dirty="0" err="1" smtClean="0">
                <a:solidFill>
                  <a:srgbClr val="000000"/>
                </a:solidFill>
              </a:rPr>
              <a:t>DiscoveryClient</a:t>
            </a:r>
            <a:endParaRPr lang="it-IT" sz="3600"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service </a:t>
            </a:r>
            <a:r>
              <a:rPr lang="it-IT" sz="3600" dirty="0" err="1">
                <a:solidFill>
                  <a:srgbClr val="000000"/>
                </a:solidFill>
              </a:rPr>
              <a:t>discovery</a:t>
            </a:r>
            <a:r>
              <a:rPr lang="it-IT" sz="3600" dirty="0">
                <a:solidFill>
                  <a:srgbClr val="000000"/>
                </a:solidFill>
              </a:rPr>
              <a:t> </a:t>
            </a:r>
            <a:endParaRPr lang="it-IT" sz="3600" dirty="0" smtClean="0">
              <a:solidFill>
                <a:srgbClr val="000000"/>
              </a:solidFill>
            </a:endParaRP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a:t>
            </a:r>
            <a:endParaRPr lang="it-IT" sz="3600" dirty="0">
              <a:solidFill>
                <a:srgbClr val="000000"/>
              </a:solidFill>
            </a:endParaRPr>
          </a:p>
          <a:p>
            <a:pPr marL="419100" lvl="1" indent="0">
              <a:buNone/>
            </a:pPr>
            <a:r>
              <a:rPr lang="it-IT" sz="3600" dirty="0" smtClean="0">
                <a:solidFill>
                  <a:srgbClr val="000000"/>
                </a:solidFill>
              </a:rPr>
              <a:t>	service </a:t>
            </a:r>
            <a:r>
              <a:rPr lang="it-IT" sz="3600" dirty="0" err="1" smtClean="0">
                <a:solidFill>
                  <a:srgbClr val="000000"/>
                </a:solidFill>
              </a:rPr>
              <a:t>instances</a:t>
            </a:r>
            <a:r>
              <a:rPr lang="it-IT" sz="3600" dirty="0" smtClean="0">
                <a:solidFill>
                  <a:srgbClr val="000000"/>
                </a:solidFill>
              </a:rPr>
              <a:t> </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smtClean="0">
                <a:solidFill>
                  <a:srgbClr val="FF0000"/>
                </a:solidFill>
                <a:latin typeface="Consolas"/>
              </a:rPr>
              <a:t>@</a:t>
            </a:r>
            <a:r>
              <a:rPr lang="it-IT" sz="2800" dirty="0" err="1">
                <a:solidFill>
                  <a:srgbClr val="FF0000"/>
                </a:solidFill>
                <a:latin typeface="Consolas"/>
              </a:rPr>
              <a:t>EnableFeignClients</a:t>
            </a:r>
            <a:r>
              <a:rPr lang="it-IT" sz="2800" dirty="0">
                <a:solidFill>
                  <a:srgbClr val="FF0000"/>
                </a:solidFill>
                <a:latin typeface="Consolas"/>
              </a:rPr>
              <a:t> </a:t>
            </a: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dirty="0" smtClean="0">
                <a:solidFill>
                  <a:srgbClr val="FF0000"/>
                </a:solidFill>
                <a:latin typeface="Consolas"/>
              </a:rPr>
              <a:t>@</a:t>
            </a:r>
            <a:r>
              <a:rPr lang="it-IT" sz="2800" dirty="0" err="1">
                <a:solidFill>
                  <a:srgbClr val="FF0000"/>
                </a:solidFill>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public</a:t>
            </a:r>
            <a:r>
              <a:rPr lang="it-IT" sz="2800" dirty="0" smtClean="0">
                <a:latin typeface="Consolas"/>
              </a:rPr>
              <a:t> </a:t>
            </a:r>
            <a:r>
              <a:rPr lang="it-IT" sz="2800" dirty="0">
                <a:solidFill>
                  <a:srgbClr val="FF0000"/>
                </a:solidFill>
                <a:latin typeface="Consolas"/>
              </a:rPr>
              <a:t>List&lt;Booking&gt; </a:t>
            </a:r>
            <a:r>
              <a:rPr lang="it-IT" sz="2800" dirty="0" err="1">
                <a:solidFill>
                  <a:srgbClr val="FF0000"/>
                </a:solidFill>
                <a:latin typeface="Consolas"/>
              </a:rPr>
              <a:t>getBookingList</a:t>
            </a:r>
            <a:r>
              <a:rPr lang="it-IT" sz="2800" dirty="0">
                <a:solidFill>
                  <a:srgbClr val="FF0000"/>
                </a:solidFill>
                <a:latin typeface="Consolas"/>
              </a:rPr>
              <a:t>() </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10"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	</a:t>
            </a:r>
            <a:r>
              <a:rPr lang="it-IT" sz="2800" dirty="0" err="1" smtClean="0">
                <a:solidFill>
                  <a:srgbClr val="0000FF"/>
                </a:solidFill>
                <a:latin typeface="Consolas"/>
              </a:rPr>
              <a:t>this</a:t>
            </a:r>
            <a:r>
              <a:rPr lang="it-IT" sz="2800" dirty="0" err="1" smtClean="0">
                <a:latin typeface="Consolas"/>
              </a:rPr>
              <a:t>.</a:t>
            </a:r>
            <a:r>
              <a:rPr lang="it-IT" sz="2800" b="1" dirty="0" err="1" smtClean="0">
                <a:solidFill>
                  <a:srgbClr val="FF0000"/>
                </a:solidFill>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the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load</a:t>
            </a:r>
            <a:r>
              <a:rPr lang="it-IT" sz="3600" dirty="0" smtClean="0">
                <a:solidFill>
                  <a:srgbClr val="000000"/>
                </a:solidFill>
              </a:rPr>
              <a:t> </a:t>
            </a:r>
            <a:r>
              <a:rPr lang="it-IT" sz="3600" dirty="0" err="1" smtClean="0">
                <a:solidFill>
                  <a:srgbClr val="000000"/>
                </a:solidFill>
              </a:rPr>
              <a:t>balancer</a:t>
            </a:r>
            <a:r>
              <a:rPr lang="it-IT" sz="3600" dirty="0" smtClean="0">
                <a:solidFill>
                  <a:srgbClr val="000000"/>
                </a:solidFill>
              </a:rPr>
              <a:t> </a:t>
            </a:r>
          </a:p>
          <a:p>
            <a:pPr lvl="1"/>
            <a:r>
              <a:rPr lang="it-IT" sz="3600" dirty="0" smtClean="0">
                <a:solidFill>
                  <a:srgbClr val="000000"/>
                </a:solidFill>
              </a:rPr>
              <a:t>The </a:t>
            </a:r>
            <a:r>
              <a:rPr lang="it-IT" sz="3600" dirty="0" err="1">
                <a:solidFill>
                  <a:srgbClr val="000000"/>
                </a:solidFill>
              </a:rPr>
              <a:t>invocation</a:t>
            </a:r>
            <a:r>
              <a:rPr lang="it-IT" sz="3600" dirty="0">
                <a:solidFill>
                  <a:srgbClr val="000000"/>
                </a:solidFill>
              </a:rPr>
              <a:t> </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961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In </a:t>
            </a:r>
            <a:r>
              <a:rPr lang="it-IT" sz="3200" dirty="0" err="1" smtClean="0"/>
              <a:t>order</a:t>
            </a:r>
            <a:r>
              <a:rPr lang="it-IT" sz="3200" dirty="0" smtClean="0"/>
              <a:t> to </a:t>
            </a:r>
            <a:r>
              <a:rPr lang="it-IT" sz="3200" dirty="0" err="1" smtClean="0"/>
              <a:t>avoid</a:t>
            </a:r>
            <a:r>
              <a:rPr lang="it-IT" sz="3200" dirty="0" smtClean="0"/>
              <a:t> service </a:t>
            </a:r>
            <a:r>
              <a:rPr lang="it-IT" sz="3200" dirty="0" err="1" smtClean="0"/>
              <a:t>outages</a:t>
            </a:r>
            <a:r>
              <a:rPr lang="it-IT" sz="3200" dirty="0" smtClean="0"/>
              <a:t>, </a:t>
            </a:r>
            <a:r>
              <a:rPr lang="it-IT" sz="3200" dirty="0" err="1" smtClean="0"/>
              <a:t>it</a:t>
            </a:r>
            <a:r>
              <a:rPr lang="it-IT" sz="3200" dirty="0" smtClean="0"/>
              <a:t> </a:t>
            </a:r>
            <a:r>
              <a:rPr lang="it-IT" sz="3200" dirty="0" err="1" smtClean="0"/>
              <a:t>is</a:t>
            </a:r>
            <a:r>
              <a:rPr lang="it-IT" sz="3200" dirty="0" smtClean="0"/>
              <a:t> common </a:t>
            </a:r>
            <a:r>
              <a:rPr lang="it-IT" sz="3200" dirty="0" err="1" smtClean="0"/>
              <a:t>practice</a:t>
            </a:r>
            <a:r>
              <a:rPr lang="it-IT" sz="3200" dirty="0" smtClean="0"/>
              <a:t> to </a:t>
            </a:r>
            <a:r>
              <a:rPr lang="it-IT" sz="3200" dirty="0" err="1" smtClean="0"/>
              <a:t>make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To </a:t>
            </a:r>
            <a:r>
              <a:rPr lang="it-IT" sz="3200" dirty="0" err="1" smtClean="0"/>
              <a:t>this</a:t>
            </a:r>
            <a:r>
              <a:rPr lang="it-IT" sz="3200" dirty="0" smtClean="0"/>
              <a:t> end,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every</a:t>
            </a:r>
            <a:r>
              <a:rPr lang="it-IT" sz="3200" dirty="0" smtClean="0"/>
              <a:t> </a:t>
            </a:r>
            <a:r>
              <a:rPr lang="it-IT" sz="3200" dirty="0" err="1" smtClean="0"/>
              <a:t>available</a:t>
            </a:r>
            <a:r>
              <a:rPr lang="it-IT" sz="3200" dirty="0" smtClean="0"/>
              <a:t> </a:t>
            </a:r>
            <a:r>
              <a:rPr lang="it-IT" sz="3200" dirty="0" err="1" smtClean="0"/>
              <a:t>instance</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obtained</a:t>
            </a:r>
            <a:r>
              <a:rPr lang="it-IT" sz="3200" dirty="0" smtClean="0"/>
              <a:t> </a:t>
            </a:r>
            <a:r>
              <a:rPr lang="it-IT" sz="3200" dirty="0" err="1" smtClean="0"/>
              <a:t>simply</a:t>
            </a:r>
            <a:r>
              <a:rPr lang="it-IT" sz="3200" dirty="0"/>
              <a:t> by </a:t>
            </a:r>
            <a:r>
              <a:rPr lang="it-IT" sz="3200" dirty="0" err="1" smtClean="0"/>
              <a:t>adding</a:t>
            </a:r>
            <a:r>
              <a:rPr lang="it-IT" sz="3200" dirty="0" smtClean="0"/>
              <a:t> </a:t>
            </a:r>
            <a:r>
              <a:rPr lang="it-IT" sz="3200" dirty="0" err="1" smtClean="0"/>
              <a:t>references</a:t>
            </a:r>
            <a:r>
              <a:rPr lang="it-IT" sz="3200" dirty="0" smtClean="0"/>
              <a:t> to the new </a:t>
            </a:r>
            <a:r>
              <a:rPr lang="it-IT" sz="3200" dirty="0" err="1" smtClean="0"/>
              <a:t>services</a:t>
            </a:r>
            <a:r>
              <a:rPr lang="it-IT" sz="3200" dirty="0" smtClean="0"/>
              <a:t>, </a:t>
            </a:r>
            <a:r>
              <a:rPr lang="it-IT" sz="3200" dirty="0" err="1" smtClean="0"/>
              <a:t>without</a:t>
            </a:r>
            <a:r>
              <a:rPr lang="it-IT" sz="3200" dirty="0" smtClean="0"/>
              <a:t> the </a:t>
            </a:r>
            <a:r>
              <a:rPr lang="it-IT" sz="3200" dirty="0" err="1" smtClean="0"/>
              <a:t>need</a:t>
            </a:r>
            <a:r>
              <a:rPr lang="it-IT" sz="3200" dirty="0" smtClean="0"/>
              <a:t>  to </a:t>
            </a:r>
            <a:r>
              <a:rPr lang="it-IT" sz="3200" dirty="0" err="1" smtClean="0"/>
              <a:t>configure</a:t>
            </a:r>
            <a:r>
              <a:rPr lang="it-IT" sz="3200" dirty="0" smtClean="0"/>
              <a:t> </a:t>
            </a:r>
            <a:r>
              <a:rPr lang="it-IT" sz="3200" dirty="0" err="1" smtClean="0"/>
              <a:t>any</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requirements</a:t>
            </a:r>
            <a:r>
              <a:rPr lang="it-IT" sz="3200" dirty="0" smtClean="0"/>
              <a:t> </a:t>
            </a:r>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to locate </a:t>
            </a:r>
            <a:r>
              <a:rPr lang="it-IT" sz="3200" dirty="0" err="1" smtClean="0"/>
              <a:t>adequate</a:t>
            </a:r>
            <a:r>
              <a:rPr lang="it-IT" sz="3200" dirty="0" smtClean="0"/>
              <a:t>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rather</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a:t>
            </a:r>
            <a:r>
              <a:rPr lang="it-IT" sz="3200" dirty="0" err="1" smtClean="0"/>
              <a:t>within</a:t>
            </a:r>
            <a:r>
              <a:rPr lang="it-IT" sz="3200" dirty="0" smtClean="0"/>
              <a:t>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develop</a:t>
            </a:r>
            <a:r>
              <a:rPr lang="it-IT" sz="4400" dirty="0" smtClean="0"/>
              <a:t> </a:t>
            </a:r>
            <a:r>
              <a:rPr lang="it-IT" sz="4400" dirty="0" err="1" smtClean="0"/>
              <a:t>its</a:t>
            </a:r>
            <a:r>
              <a:rPr lang="it-IT" sz="4400" dirty="0" smtClean="0"/>
              <a:t> service </a:t>
            </a:r>
            <a:r>
              <a:rPr lang="it-IT" sz="4400" dirty="0" err="1" smtClean="0"/>
              <a:t>scaling</a:t>
            </a:r>
            <a:r>
              <a:rPr lang="it-IT" sz="4400" dirty="0"/>
              <a:t> </a:t>
            </a:r>
            <a:r>
              <a:rPr lang="it-IT" sz="4400" dirty="0" err="1" smtClean="0"/>
              <a:t>capabilities</a:t>
            </a:r>
            <a:r>
              <a:rPr lang="it-IT" sz="4400" dirty="0" smtClean="0"/>
              <a:t>,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t>
            </a:r>
            <a:r>
              <a:rPr lang="it-IT" sz="4400" dirty="0" smtClean="0"/>
              <a:t> </a:t>
            </a:r>
            <a:r>
              <a:rPr lang="it-IT" sz="4400" dirty="0" err="1" smtClean="0"/>
              <a:t>allocation</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is</a:t>
            </a:r>
            <a:r>
              <a:rPr lang="it-IT" sz="4400" dirty="0" smtClean="0"/>
              <a:t> </a:t>
            </a:r>
            <a:r>
              <a:rPr lang="it-IT" sz="4400" dirty="0" err="1" smtClean="0"/>
              <a:t>sufficint</a:t>
            </a:r>
            <a:r>
              <a:rPr lang="it-IT" sz="4400" dirty="0" smtClean="0"/>
              <a:t> to scale out a </a:t>
            </a:r>
            <a:r>
              <a:rPr lang="it-IT" sz="4400" dirty="0" err="1" smtClean="0"/>
              <a:t>registered</a:t>
            </a:r>
            <a:r>
              <a:rPr lang="it-IT" sz="4400" dirty="0" smtClean="0"/>
              <a:t> service </a:t>
            </a:r>
            <a:r>
              <a:rPr lang="it-IT" sz="4400" dirty="0" err="1" smtClean="0"/>
              <a:t>instance</a:t>
            </a:r>
            <a:r>
              <a:rPr lang="it-IT" sz="4400" dirty="0" smtClean="0"/>
              <a:t> and PWS </a:t>
            </a:r>
            <a:r>
              <a:rPr lang="it-IT" sz="4400" dirty="0" err="1" smtClean="0"/>
              <a:t>will</a:t>
            </a:r>
            <a:r>
              <a:rPr lang="it-IT" sz="4400" dirty="0" smtClean="0"/>
              <a:t> </a:t>
            </a:r>
            <a:r>
              <a:rPr lang="it-IT" sz="4400" dirty="0" err="1" smtClean="0"/>
              <a:t>automatically</a:t>
            </a:r>
            <a:r>
              <a:rPr lang="it-IT" sz="4400" dirty="0" smtClean="0"/>
              <a:t> allocate a new </a:t>
            </a:r>
            <a:r>
              <a:rPr lang="it-IT" sz="4400" dirty="0" err="1" smtClean="0"/>
              <a:t>port</a:t>
            </a:r>
            <a:r>
              <a:rPr lang="it-IT" sz="4400" dirty="0" smtClean="0"/>
              <a:t> and </a:t>
            </a:r>
            <a:r>
              <a:rPr lang="it-IT" sz="4400" dirty="0" err="1" smtClean="0"/>
              <a:t>thus</a:t>
            </a:r>
            <a:r>
              <a:rPr lang="it-IT" sz="4400" dirty="0" smtClean="0"/>
              <a:t> </a:t>
            </a:r>
            <a:r>
              <a:rPr lang="it-IT" sz="4400" dirty="0" err="1" smtClean="0"/>
              <a:t>notify</a:t>
            </a:r>
            <a:r>
              <a:rPr lang="it-IT" sz="4400" dirty="0"/>
              <a:t> </a:t>
            </a:r>
            <a:r>
              <a:rPr lang="it-IT" sz="4400" dirty="0" smtClean="0"/>
              <a:t>the service </a:t>
            </a:r>
            <a:r>
              <a:rPr lang="it-IT" sz="4400" dirty="0" err="1"/>
              <a:t>discovery</a:t>
            </a:r>
            <a:r>
              <a:rPr lang="it-IT" sz="4400" dirty="0"/>
              <a:t> </a:t>
            </a:r>
            <a:r>
              <a:rPr lang="it-IT" sz="4400" dirty="0" smtClean="0"/>
              <a:t>server of the new </a:t>
            </a:r>
            <a:r>
              <a:rPr lang="it-IT" sz="4400" dirty="0" err="1" smtClean="0"/>
              <a:t>instance</a:t>
            </a:r>
            <a:r>
              <a:rPr lang="it-IT" sz="4400" dirty="0" smtClean="0"/>
              <a:t> </a:t>
            </a:r>
          </a:p>
          <a:p>
            <a:r>
              <a:rPr lang="en-US" sz="4400" dirty="0" smtClean="0"/>
              <a:t>The application receives an entry in a dynamic routing tier of Eureka Server, which performs a load balancing function for traffic across the 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7" name="Freccia a destra con strisce 2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Request are </a:t>
            </a:r>
            <a:r>
              <a:rPr lang="it-IT" sz="3600" dirty="0" err="1" smtClean="0"/>
              <a:t>balanced</a:t>
            </a:r>
            <a:r>
              <a:rPr lang="it-IT" sz="3600" dirty="0" smtClean="0"/>
              <a:t> </a:t>
            </a:r>
            <a:r>
              <a:rPr lang="it-IT" sz="3600" dirty="0" err="1" smtClean="0"/>
              <a:t>between</a:t>
            </a:r>
            <a:r>
              <a:rPr lang="it-IT" sz="3600" dirty="0" smtClean="0"/>
              <a:t> by the </a:t>
            </a:r>
            <a:r>
              <a:rPr lang="it-IT" sz="3600" dirty="0" err="1" smtClean="0"/>
              <a:t>available</a:t>
            </a:r>
            <a:r>
              <a:rPr lang="it-IT" sz="3600" dirty="0" smtClean="0"/>
              <a:t> </a:t>
            </a:r>
            <a:r>
              <a:rPr lang="it-IT" sz="3600" dirty="0" err="1" smtClean="0"/>
              <a:t>instance</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…in the last hour </a:t>
            </a:r>
            <a:r>
              <a:rPr lang="it-IT" dirty="0" err="1" smtClean="0"/>
              <a:t>we</a:t>
            </a:r>
            <a:r>
              <a:rPr lang="it-IT" dirty="0" smtClean="0"/>
              <a:t> </a:t>
            </a:r>
            <a:r>
              <a:rPr lang="it-IT" dirty="0" err="1" smtClean="0"/>
              <a:t>saw</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That</a:t>
            </a:r>
            <a:r>
              <a:rPr lang="it-IT" sz="4400" dirty="0" smtClean="0"/>
              <a:t> the benefits of the </a:t>
            </a:r>
            <a:r>
              <a:rPr lang="it-IT" sz="4400" b="1" dirty="0" err="1" smtClean="0"/>
              <a:t>Event-Driven</a:t>
            </a:r>
            <a:r>
              <a:rPr lang="it-IT" sz="4400" b="1" dirty="0" smtClean="0"/>
              <a:t> </a:t>
            </a:r>
            <a:r>
              <a:rPr lang="it-IT" sz="4400" b="1" dirty="0"/>
              <a:t>Architecture </a:t>
            </a:r>
            <a:r>
              <a:rPr lang="it-IT" sz="4400" dirty="0" smtClean="0"/>
              <a:t>generate </a:t>
            </a:r>
            <a:r>
              <a:rPr lang="it-IT" sz="4400" dirty="0" err="1" smtClean="0"/>
              <a:t>additional</a:t>
            </a:r>
            <a:r>
              <a:rPr lang="it-IT" sz="4400" dirty="0" smtClean="0"/>
              <a:t> overhead in </a:t>
            </a:r>
            <a:r>
              <a:rPr lang="it-IT" sz="4400" dirty="0" err="1" smtClean="0"/>
              <a:t>systems</a:t>
            </a:r>
            <a:r>
              <a:rPr lang="it-IT" sz="4400" dirty="0" smtClean="0"/>
              <a:t> management  </a:t>
            </a:r>
            <a:r>
              <a:rPr lang="it-IT" sz="4400" dirty="0"/>
              <a:t>and a more </a:t>
            </a:r>
            <a:r>
              <a:rPr lang="it-IT" sz="4400" dirty="0" err="1" smtClean="0"/>
              <a:t>complex</a:t>
            </a:r>
            <a:r>
              <a:rPr lang="it-IT" sz="4400" dirty="0" smtClean="0"/>
              <a:t> </a:t>
            </a:r>
            <a:r>
              <a:rPr lang="it-IT" sz="4400" dirty="0" err="1" smtClean="0"/>
              <a:t>coding</a:t>
            </a:r>
            <a:r>
              <a:rPr lang="it-IT" sz="4400" dirty="0" smtClean="0"/>
              <a:t> </a:t>
            </a:r>
            <a:r>
              <a:rPr lang="it-IT" sz="4400" dirty="0" err="1" smtClean="0"/>
              <a:t>process</a:t>
            </a:r>
            <a:r>
              <a:rPr lang="it-IT" sz="4400" dirty="0" smtClean="0"/>
              <a:t> </a:t>
            </a:r>
            <a:endParaRPr lang="it-IT" sz="4400" strike="sngStrike" dirty="0"/>
          </a:p>
          <a:p>
            <a:r>
              <a:rPr lang="en-US" sz="4400" dirty="0" smtClean="0"/>
              <a:t>The increased coding complexity of the Event-Driven </a:t>
            </a:r>
            <a:r>
              <a:rPr lang="en-US" sz="4400" dirty="0"/>
              <a:t>architecture </a:t>
            </a:r>
            <a:r>
              <a:rPr lang="en-US" sz="4400" dirty="0" smtClean="0"/>
              <a:t>could be mitigated </a:t>
            </a:r>
            <a:r>
              <a:rPr lang="en-US" sz="4400" dirty="0"/>
              <a:t>by the adoption of </a:t>
            </a:r>
            <a:r>
              <a:rPr lang="en-US" sz="4400" dirty="0" smtClean="0"/>
              <a:t>Spring Stream</a:t>
            </a:r>
          </a:p>
          <a:p>
            <a:r>
              <a:rPr lang="en-US" sz="4400" dirty="0" smtClean="0"/>
              <a:t>That the extra cost in infrastructure handling will result in a </a:t>
            </a:r>
            <a:r>
              <a:rPr lang="en-US" sz="4400" b="1" dirty="0"/>
              <a:t>H</a:t>
            </a:r>
            <a:r>
              <a:rPr lang="en-US" sz="4400" b="1" dirty="0" smtClean="0"/>
              <a:t>igh Availability </a:t>
            </a:r>
            <a:r>
              <a:rPr lang="en-US" sz="4400" dirty="0"/>
              <a:t>central</a:t>
            </a:r>
            <a:r>
              <a:rPr lang="en-US" sz="4400" dirty="0" smtClean="0"/>
              <a:t> </a:t>
            </a:r>
            <a:r>
              <a:rPr lang="en-US" sz="4400" dirty="0"/>
              <a:t>data </a:t>
            </a:r>
            <a:r>
              <a:rPr lang="en-US" sz="4400" dirty="0" smtClean="0"/>
              <a:t>storage system </a:t>
            </a:r>
          </a:p>
          <a:p>
            <a:r>
              <a:rPr lang="en-US" sz="4400" dirty="0" smtClean="0"/>
              <a:t>This is unusual for an</a:t>
            </a:r>
            <a:r>
              <a:rPr lang="it-IT" sz="4400" dirty="0" smtClean="0"/>
              <a:t> </a:t>
            </a:r>
            <a:r>
              <a:rPr lang="it-IT" sz="4400" dirty="0" err="1"/>
              <a:t>architectural</a:t>
            </a:r>
            <a:r>
              <a:rPr lang="it-IT" sz="4400" dirty="0"/>
              <a:t> </a:t>
            </a:r>
            <a:r>
              <a:rPr lang="it-IT" sz="4400" dirty="0" err="1"/>
              <a:t>approach</a:t>
            </a:r>
            <a:r>
              <a:rPr lang="it-IT" sz="4400" dirty="0"/>
              <a:t> </a:t>
            </a:r>
            <a:r>
              <a:rPr lang="it-IT" sz="4400" dirty="0" smtClean="0"/>
              <a:t>of </a:t>
            </a:r>
            <a:r>
              <a:rPr lang="it-IT" sz="4400" dirty="0" err="1" smtClean="0"/>
              <a:t>this</a:t>
            </a:r>
            <a:r>
              <a:rPr lang="it-IT" sz="4400" dirty="0" smtClean="0"/>
              <a:t> </a:t>
            </a:r>
            <a:r>
              <a:rPr lang="it-IT" sz="4400" dirty="0" err="1" smtClean="0"/>
              <a:t>kind</a:t>
            </a:r>
            <a:r>
              <a:rPr lang="it-IT" sz="4400" dirty="0" smtClean="0"/>
              <a:t> to be so </a:t>
            </a:r>
            <a:r>
              <a:rPr lang="it-IT" sz="4400" dirty="0" err="1" smtClean="0"/>
              <a:t>brutally</a:t>
            </a:r>
            <a:r>
              <a:rPr lang="it-IT" sz="4400" dirty="0" smtClean="0"/>
              <a:t> </a:t>
            </a:r>
            <a:r>
              <a:rPr lang="it-IT" sz="4400" dirty="0" err="1" smtClean="0"/>
              <a:t>efficient</a:t>
            </a:r>
            <a:r>
              <a:rPr lang="it-IT" sz="4400" dirty="0" smtClean="0"/>
              <a:t>, </a:t>
            </a:r>
            <a:r>
              <a:rPr lang="it-IT" sz="4400" dirty="0" err="1" smtClean="0"/>
              <a:t>offering</a:t>
            </a:r>
            <a:r>
              <a:rPr lang="it-IT" sz="4400" dirty="0" smtClean="0"/>
              <a:t> an </a:t>
            </a:r>
            <a:r>
              <a:rPr lang="it-IT" sz="4400" b="1" dirty="0"/>
              <a:t>immediate </a:t>
            </a:r>
            <a:r>
              <a:rPr lang="it-IT" sz="4400" b="1" dirty="0" smtClean="0"/>
              <a:t>and </a:t>
            </a:r>
            <a:r>
              <a:rPr lang="it-IT" sz="4400" b="1" dirty="0" err="1" smtClean="0"/>
              <a:t>significant</a:t>
            </a:r>
            <a:r>
              <a:rPr lang="it-IT" sz="4400" b="1" dirty="0" smtClean="0"/>
              <a:t> </a:t>
            </a:r>
            <a:r>
              <a:rPr lang="it-IT" sz="4400" b="1" dirty="0" err="1" smtClean="0"/>
              <a:t>reduction</a:t>
            </a:r>
            <a:r>
              <a:rPr lang="it-IT" sz="4400" b="1" dirty="0" smtClean="0"/>
              <a:t> in </a:t>
            </a:r>
            <a:r>
              <a:rPr lang="it-IT" sz="4400" b="1" dirty="0" err="1" smtClean="0"/>
              <a:t>operating</a:t>
            </a:r>
            <a:r>
              <a:rPr lang="it-IT" sz="4400" b="1" dirty="0" smtClean="0"/>
              <a:t> </a:t>
            </a:r>
            <a:r>
              <a:rPr lang="it-IT" sz="4400" b="1" dirty="0" err="1" smtClean="0"/>
              <a:t>costs</a:t>
            </a:r>
            <a:endParaRPr lang="it-IT" sz="4400" b="1" dirty="0"/>
          </a:p>
          <a:p>
            <a:pPr marL="0" indent="0">
              <a:buNone/>
            </a:pPr>
            <a:endParaRPr lang="en-US" sz="44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Other</a:t>
            </a:r>
            <a:r>
              <a:rPr lang="it-IT" sz="4400" dirty="0" smtClean="0"/>
              <a:t> </a:t>
            </a:r>
            <a:r>
              <a:rPr lang="it-IT" sz="4400" dirty="0" err="1" smtClean="0"/>
              <a:t>complementary</a:t>
            </a:r>
            <a:r>
              <a:rPr lang="it-IT" sz="4400" dirty="0" smtClean="0"/>
              <a:t> </a:t>
            </a:r>
            <a:r>
              <a:rPr lang="it-IT" sz="4400" dirty="0" err="1" smtClean="0"/>
              <a:t>technologies</a:t>
            </a:r>
            <a:r>
              <a:rPr lang="it-IT" sz="4400" dirty="0" smtClean="0"/>
              <a:t> include:</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framework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a:t>
            </a:r>
            <a:r>
              <a:rPr lang="it-IT" sz="4400" dirty="0"/>
              <a:t>for  re-start </a:t>
            </a:r>
            <a:r>
              <a:rPr lang="it-IT" sz="4400" dirty="0" err="1"/>
              <a:t>services</a:t>
            </a:r>
            <a:r>
              <a:rPr lang="it-IT" sz="4400" dirty="0"/>
              <a:t> </a:t>
            </a:r>
            <a:r>
              <a:rPr lang="it-IT" sz="4400" dirty="0" smtClean="0"/>
              <a:t>(zero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a:t>
            </a:r>
            <a:r>
              <a:rPr lang="en-US" sz="4400" dirty="0" smtClean="0"/>
              <a:t>from remote systems. It enables us to halt episodes of cascading </a:t>
            </a:r>
            <a:r>
              <a:rPr lang="en-US" sz="4400" dirty="0"/>
              <a:t>failure </a:t>
            </a:r>
            <a:r>
              <a:rPr lang="en-US" sz="4400" dirty="0" smtClean="0"/>
              <a:t>and insure  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a:t>
            </a:r>
            <a:r>
              <a:rPr lang="en-US" sz="4400" dirty="0" smtClean="0"/>
              <a:t>resilience </a:t>
            </a:r>
            <a:r>
              <a:rPr lang="en-US" sz="4400" dirty="0"/>
              <a:t>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a:t>
            </a:r>
            <a:r>
              <a:rPr lang="it-IT" sz="4400" dirty="0" err="1" smtClean="0"/>
              <a:t>updates</a:t>
            </a:r>
            <a:r>
              <a:rPr lang="it-IT" sz="4400" dirty="0" smtClean="0"/>
              <a:t> the status and </a:t>
            </a:r>
            <a:r>
              <a:rPr lang="it-IT" sz="4400" dirty="0" err="1" smtClean="0"/>
              <a:t>publishes</a:t>
            </a:r>
            <a:r>
              <a:rPr lang="it-IT" sz="4400" dirty="0" smtClean="0"/>
              <a:t> </a:t>
            </a:r>
            <a:r>
              <a:rPr lang="it-IT" sz="4400" dirty="0" err="1" smtClean="0"/>
              <a:t>events</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5198864"/>
          </a:xfrm>
        </p:spPr>
        <p:txBody>
          <a:bodyPr/>
          <a:lstStyle/>
          <a:p>
            <a:r>
              <a:rPr lang="it-IT" dirty="0">
                <a:hlinkClick r:id="rId3"/>
              </a:rPr>
              <a:t>https://12factor.net</a:t>
            </a:r>
            <a:r>
              <a:rPr lang="it-IT" dirty="0" smtClean="0">
                <a:hlinkClick r:id="rId3"/>
              </a:rPr>
              <a:t>/</a:t>
            </a:r>
            <a:endParaRPr lang="it-IT" dirty="0"/>
          </a:p>
          <a:p>
            <a:r>
              <a:rPr lang="it-IT" dirty="0">
                <a:hlinkClick r:id="rId4"/>
              </a:rPr>
              <a:t>https://spring.io/guides/gs/spring-boot-docker/</a:t>
            </a:r>
            <a:endParaRPr lang="it-IT" dirty="0"/>
          </a:p>
          <a:p>
            <a:r>
              <a:rPr lang="it-IT" dirty="0" smtClean="0">
                <a:hlinkClick r:id="rId5"/>
              </a:rPr>
              <a:t>https</a:t>
            </a:r>
            <a:r>
              <a:rPr lang="it-IT" dirty="0">
                <a:hlinkClick r:id="rId5"/>
              </a:rPr>
              <a:t>://</a:t>
            </a:r>
            <a:r>
              <a:rPr lang="it-IT" dirty="0" smtClean="0">
                <a:hlinkClick r:id="rId5"/>
              </a:rPr>
              <a:t>docs.run.pivotal.io/buildpacks/java/build-tool-int.html</a:t>
            </a:r>
            <a:r>
              <a:rPr lang="it-IT" dirty="0" smtClean="0"/>
              <a:t>  </a:t>
            </a:r>
          </a:p>
          <a:p>
            <a:r>
              <a:rPr lang="it-IT" dirty="0">
                <a:hlinkClick r:id="rId6"/>
              </a:rPr>
              <a:t>https://</a:t>
            </a:r>
            <a:r>
              <a:rPr lang="it-IT" dirty="0" smtClean="0">
                <a:hlinkClick r:id="rId6"/>
              </a:rPr>
              <a:t>github.com/Netflix/eureka</a:t>
            </a:r>
            <a:endParaRPr lang="it-IT" dirty="0" smtClean="0"/>
          </a:p>
          <a:p>
            <a:endParaRPr lang="it-IT" dirty="0" smtClean="0"/>
          </a:p>
          <a:p>
            <a:pPr marL="0" indent="0">
              <a:buNone/>
            </a:pPr>
            <a:endParaRPr lang="it-IT" dirty="0" smtClean="0"/>
          </a:p>
          <a:p>
            <a:endParaRPr lang="it-IT" dirty="0"/>
          </a:p>
          <a:p>
            <a:endParaRPr lang="it-IT" dirty="0"/>
          </a:p>
          <a:p>
            <a:pPr marL="0" indent="0">
              <a:buNone/>
            </a:pPr>
            <a:endParaRPr lang="it-IT" dirty="0"/>
          </a:p>
          <a:p>
            <a:pPr lvl="1"/>
            <a:endParaRPr lang="it-IT" dirty="0"/>
          </a:p>
          <a:p>
            <a:endParaRPr lang="it-IT" dirty="0"/>
          </a:p>
        </p:txBody>
      </p:sp>
      <p:sp>
        <p:nvSpPr>
          <p:cNvPr id="4" name="Titolo 1"/>
          <p:cNvSpPr txBox="1">
            <a:spLocks/>
          </p:cNvSpPr>
          <p:nvPr/>
        </p:nvSpPr>
        <p:spPr bwMode="auto">
          <a:xfrm>
            <a:off x="762770" y="6875264"/>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648470" y="8310364"/>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a:hlinkClick r:id="rId7"/>
              </a:rPr>
              <a:t>https://</a:t>
            </a:r>
            <a:r>
              <a:rPr lang="it-IT" dirty="0" smtClean="0">
                <a:hlinkClick r:id="rId7"/>
              </a:rPr>
              <a:t>github.com/lbennardis/microS_code2016_serviceRegistryDiscovery</a:t>
            </a:r>
            <a:endParaRPr lang="it-IT" dirty="0" smtClean="0"/>
          </a:p>
          <a:p>
            <a:pPr marL="0" indent="0">
              <a:buFont typeface="Wingdings" pitchFamily="2" charset="2"/>
              <a:buNone/>
            </a:pPr>
            <a:endParaRPr lang="it-IT" dirty="0" smtClean="0"/>
          </a:p>
          <a:p>
            <a:endParaRPr lang="it-IT" dirty="0" smtClean="0"/>
          </a:p>
          <a:p>
            <a:endParaRPr lang="it-IT" dirty="0" smtClean="0"/>
          </a:p>
          <a:p>
            <a:pPr marL="0" indent="0">
              <a:buFont typeface="Wingdings" pitchFamily="2" charset="2"/>
              <a:buNone/>
            </a:pPr>
            <a:endParaRPr lang="it-IT" dirty="0" smtClean="0"/>
          </a:p>
          <a:p>
            <a:pPr lvl="1"/>
            <a:endParaRPr lang="it-IT" dirty="0" smtClean="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Questions</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pPr marL="419100" lvl="1" indent="0">
              <a:buNone/>
            </a:pPr>
            <a:endParaRPr lang="it-IT" sz="4400" b="1" dirty="0"/>
          </a:p>
          <a:p>
            <a:pPr marL="0" indent="0">
              <a:buNone/>
            </a:pPr>
            <a:endParaRPr lang="it-IT" sz="4400" dirty="0"/>
          </a:p>
          <a:p>
            <a:pPr lvl="1"/>
            <a:endParaRPr lang="it-IT" sz="4400" dirty="0"/>
          </a:p>
          <a:p>
            <a:endParaRPr lang="it-IT" sz="4400" dirty="0"/>
          </a:p>
        </p:txBody>
      </p:sp>
      <p:sp>
        <p:nvSpPr>
          <p:cNvPr id="4" name="Segnaposto contenuto 2"/>
          <p:cNvSpPr txBox="1">
            <a:spLocks/>
          </p:cNvSpPr>
          <p:nvPr/>
        </p:nvSpPr>
        <p:spPr bwMode="auto">
          <a:xfrm>
            <a:off x="769938" y="1828800"/>
            <a:ext cx="23134637" cy="1043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r>
              <a:rPr lang="it-IT" sz="4400" dirty="0" smtClean="0">
                <a:hlinkClick r:id="rId3"/>
              </a:rPr>
              <a:t>l.bennardis@email.it</a:t>
            </a:r>
            <a:endParaRPr lang="it-IT" sz="4400" dirty="0"/>
          </a:p>
          <a:p>
            <a:pPr marL="914400" indent="-914400" eaLnBrk="1" hangingPunct="1">
              <a:buFontTx/>
              <a:buNone/>
            </a:pPr>
            <a:r>
              <a:rPr lang="it-IT" sz="4400" dirty="0">
                <a:hlinkClick r:id="rId4"/>
              </a:rPr>
              <a:t>https://it.linkedin.com/in/luigi-bennardis-0a56a72</a:t>
            </a:r>
            <a:endParaRPr lang="it-IT" sz="4400" dirty="0"/>
          </a:p>
          <a:p>
            <a:pPr marL="0" indent="0">
              <a:buNone/>
            </a:pPr>
            <a:endParaRPr lang="it-IT" sz="4400" dirty="0"/>
          </a:p>
        </p:txBody>
      </p:sp>
    </p:spTree>
    <p:extLst>
      <p:ext uri="{BB962C8B-B14F-4D97-AF65-F5344CB8AC3E}">
        <p14:creationId xmlns:p14="http://schemas.microsoft.com/office/powerpoint/2010/main" val="1465395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86536160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b="1" dirty="0" err="1" smtClean="0"/>
              <a:t>loosely</a:t>
            </a:r>
            <a:r>
              <a:rPr lang="it-IT" sz="3600" b="1" dirty="0" smtClean="0"/>
              <a:t> </a:t>
            </a:r>
            <a:r>
              <a:rPr lang="it-IT" sz="3600" b="1" dirty="0" err="1" smtClean="0"/>
              <a:t>coupled</a:t>
            </a:r>
            <a:r>
              <a:rPr lang="it-IT" sz="3600" dirty="0" smtClean="0"/>
              <a:t>, so </a:t>
            </a:r>
            <a:r>
              <a:rPr lang="it-IT" sz="3600" dirty="0" err="1" smtClean="0"/>
              <a:t>that</a:t>
            </a:r>
            <a:r>
              <a:rPr lang="it-IT" sz="3600" dirty="0" smtClean="0"/>
              <a:t>  </a:t>
            </a:r>
            <a:r>
              <a:rPr lang="it-IT" sz="3600" dirty="0" err="1" smtClean="0"/>
              <a:t>they</a:t>
            </a:r>
            <a:r>
              <a:rPr lang="it-IT" sz="3600" dirty="0" smtClean="0"/>
              <a:t> </a:t>
            </a:r>
            <a:r>
              <a:rPr lang="it-IT" sz="3600" dirty="0" err="1" smtClean="0"/>
              <a:t>may</a:t>
            </a:r>
            <a:r>
              <a:rPr lang="it-IT" sz="3600" dirty="0" smtClean="0"/>
              <a:t>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a:t>
            </a:r>
            <a:r>
              <a:rPr lang="it-IT" sz="3600" b="1" dirty="0" smtClean="0"/>
              <a:t>service </a:t>
            </a:r>
            <a:r>
              <a:rPr lang="it-IT" sz="3600" b="1" dirty="0" err="1" smtClean="0"/>
              <a:t>improvement</a:t>
            </a:r>
            <a:r>
              <a:rPr lang="it-IT" sz="3600" b="1"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compared</a:t>
            </a:r>
            <a:r>
              <a:rPr lang="it-IT" sz="3600" dirty="0" smtClean="0"/>
              <a:t> to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
        <p:nvSpPr>
          <p:cNvPr id="6" name="Freccia a destra con strisce 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10185</TotalTime>
  <Pages>0</Pages>
  <Words>7877</Words>
  <Characters>0</Characters>
  <Application>Microsoft Office PowerPoint</Application>
  <PresentationFormat>Personalizzato</PresentationFormat>
  <Lines>0</Lines>
  <Paragraphs>1372</Paragraphs>
  <Slides>74</Slides>
  <Notes>74</Notes>
  <HiddenSlides>0</HiddenSlides>
  <MMClips>0</MMClips>
  <ScaleCrop>false</ScaleCrop>
  <HeadingPairs>
    <vt:vector size="4" baseType="variant">
      <vt:variant>
        <vt:lpstr>Tema</vt:lpstr>
      </vt:variant>
      <vt:variant>
        <vt:i4>2</vt:i4>
      </vt:variant>
      <vt:variant>
        <vt:lpstr>Titoli diapositive</vt:lpstr>
      </vt:variant>
      <vt:variant>
        <vt:i4>74</vt:i4>
      </vt:variant>
    </vt:vector>
  </HeadingPairs>
  <TitlesOfParts>
    <vt:vector size="76" baseType="lpstr">
      <vt:lpstr>Default - 1_Title Slide</vt:lpstr>
      <vt:lpstr>Default - 1_Title and Content</vt:lpstr>
      <vt:lpstr>Full lifecycle of a microservice: how to realize a fault-tolerant and reliable architecture and deliver it as a Docker container or in a Cloud environment</vt:lpstr>
      <vt:lpstr>The goals of this project:</vt:lpstr>
      <vt:lpstr>To this end we will create:</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subscription: declaration and interface</vt:lpstr>
      <vt:lpstr>Topics subscription: implementation of the interface</vt:lpstr>
      <vt:lpstr>Topics publishing: interface declaration and  implementation</vt:lpstr>
      <vt:lpstr>Base model: record workflow</vt:lpstr>
      <vt:lpstr>Base model: implementation of the scheduler </vt:lpstr>
      <vt:lpstr>Wiring Microservice: Service Discovery </vt:lpstr>
      <vt:lpstr>Netflix Eureka: characteristics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…in the last hour we saw:</vt:lpstr>
      <vt:lpstr>What’s next?</vt:lpstr>
      <vt:lpstr>References</vt:lpstr>
      <vt:lpstr>Questions??</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2244</cp:revision>
  <cp:lastPrinted>2016-10-12T15:17:38Z</cp:lastPrinted>
  <dcterms:modified xsi:type="dcterms:W3CDTF">2016-10-17T21:49:37Z</dcterms:modified>
</cp:coreProperties>
</file>